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75" r:id="rId1"/>
  </p:sldMasterIdLst>
  <p:notesMasterIdLst>
    <p:notesMasterId r:id="rId48"/>
  </p:notesMasterIdLst>
  <p:handoutMasterIdLst>
    <p:handoutMasterId r:id="rId49"/>
  </p:handoutMasterIdLst>
  <p:sldIdLst>
    <p:sldId id="673" r:id="rId2"/>
    <p:sldId id="675" r:id="rId3"/>
    <p:sldId id="626" r:id="rId4"/>
    <p:sldId id="627" r:id="rId5"/>
    <p:sldId id="628" r:id="rId6"/>
    <p:sldId id="629" r:id="rId7"/>
    <p:sldId id="630" r:id="rId8"/>
    <p:sldId id="631" r:id="rId9"/>
    <p:sldId id="632" r:id="rId10"/>
    <p:sldId id="633" r:id="rId11"/>
    <p:sldId id="634" r:id="rId12"/>
    <p:sldId id="635" r:id="rId13"/>
    <p:sldId id="636" r:id="rId14"/>
    <p:sldId id="637" r:id="rId15"/>
    <p:sldId id="638" r:id="rId16"/>
    <p:sldId id="639" r:id="rId17"/>
    <p:sldId id="640" r:id="rId18"/>
    <p:sldId id="641" r:id="rId19"/>
    <p:sldId id="642" r:id="rId20"/>
    <p:sldId id="644" r:id="rId21"/>
    <p:sldId id="645" r:id="rId22"/>
    <p:sldId id="670" r:id="rId23"/>
    <p:sldId id="646" r:id="rId24"/>
    <p:sldId id="647" r:id="rId25"/>
    <p:sldId id="648" r:id="rId26"/>
    <p:sldId id="671" r:id="rId27"/>
    <p:sldId id="649" r:id="rId28"/>
    <p:sldId id="650" r:id="rId29"/>
    <p:sldId id="651" r:id="rId30"/>
    <p:sldId id="652" r:id="rId31"/>
    <p:sldId id="653" r:id="rId32"/>
    <p:sldId id="654" r:id="rId33"/>
    <p:sldId id="655" r:id="rId34"/>
    <p:sldId id="656" r:id="rId35"/>
    <p:sldId id="658" r:id="rId36"/>
    <p:sldId id="659" r:id="rId37"/>
    <p:sldId id="660" r:id="rId38"/>
    <p:sldId id="661" r:id="rId39"/>
    <p:sldId id="662" r:id="rId40"/>
    <p:sldId id="663" r:id="rId41"/>
    <p:sldId id="664" r:id="rId42"/>
    <p:sldId id="665" r:id="rId43"/>
    <p:sldId id="666" r:id="rId44"/>
    <p:sldId id="672" r:id="rId45"/>
    <p:sldId id="668" r:id="rId46"/>
    <p:sldId id="669" r:id="rId47"/>
  </p:sldIdLst>
  <p:sldSz cx="9144000" cy="6858000" type="screen4x3"/>
  <p:notesSz cx="6881813" cy="9296400"/>
  <p:embeddedFontLst>
    <p:embeddedFont>
      <p:font typeface="Cambria Math" panose="02040503050406030204" pitchFamily="18" charset="0"/>
      <p:regular r:id="rId50"/>
    </p:embeddedFont>
    <p:embeddedFont>
      <p:font typeface="Open Sans" panose="020B0604020202020204" charset="0"/>
      <p:regular r:id="rId51"/>
      <p:bold r:id="rId52"/>
      <p:italic r:id="rId53"/>
      <p:boldItalic r:id="rId54"/>
    </p:embeddedFont>
  </p:embeddedFontLst>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9E800C-FDEF-43D3-B427-D2B24079CC0C}">
          <p14:sldIdLst>
            <p14:sldId id="673"/>
            <p14:sldId id="675"/>
            <p14:sldId id="626"/>
            <p14:sldId id="627"/>
            <p14:sldId id="628"/>
            <p14:sldId id="629"/>
            <p14:sldId id="630"/>
            <p14:sldId id="631"/>
            <p14:sldId id="632"/>
            <p14:sldId id="633"/>
            <p14:sldId id="634"/>
            <p14:sldId id="635"/>
            <p14:sldId id="636"/>
            <p14:sldId id="637"/>
            <p14:sldId id="638"/>
            <p14:sldId id="639"/>
            <p14:sldId id="640"/>
            <p14:sldId id="641"/>
            <p14:sldId id="642"/>
            <p14:sldId id="644"/>
            <p14:sldId id="645"/>
            <p14:sldId id="670"/>
            <p14:sldId id="646"/>
            <p14:sldId id="647"/>
            <p14:sldId id="648"/>
            <p14:sldId id="671"/>
            <p14:sldId id="649"/>
            <p14:sldId id="650"/>
            <p14:sldId id="651"/>
            <p14:sldId id="652"/>
            <p14:sldId id="653"/>
            <p14:sldId id="654"/>
            <p14:sldId id="655"/>
            <p14:sldId id="656"/>
            <p14:sldId id="658"/>
            <p14:sldId id="659"/>
            <p14:sldId id="660"/>
            <p14:sldId id="661"/>
            <p14:sldId id="662"/>
            <p14:sldId id="663"/>
            <p14:sldId id="664"/>
            <p14:sldId id="665"/>
            <p14:sldId id="666"/>
            <p14:sldId id="672"/>
            <p14:sldId id="668"/>
            <p14:sldId id="66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3F3"/>
    <a:srgbClr val="E20000"/>
    <a:srgbClr val="3A764D"/>
    <a:srgbClr val="F4F4F4"/>
    <a:srgbClr val="FBFBFB"/>
    <a:srgbClr val="100F04"/>
    <a:srgbClr val="CFCFCF"/>
    <a:srgbClr val="110F05"/>
    <a:srgbClr val="01032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86410" autoAdjust="0"/>
  </p:normalViewPr>
  <p:slideViewPr>
    <p:cSldViewPr>
      <p:cViewPr varScale="1">
        <p:scale>
          <a:sx n="79" d="100"/>
          <a:sy n="79" d="100"/>
        </p:scale>
        <p:origin x="828" y="52"/>
      </p:cViewPr>
      <p:guideLst>
        <p:guide orient="horz" pos="2160"/>
        <p:guide pos="2880"/>
      </p:guideLst>
    </p:cSldViewPr>
  </p:slideViewPr>
  <p:outlineViewPr>
    <p:cViewPr>
      <p:scale>
        <a:sx n="33" d="100"/>
        <a:sy n="33" d="100"/>
      </p:scale>
      <p:origin x="0" y="16398"/>
    </p:cViewPr>
  </p:outlineViewPr>
  <p:notesTextViewPr>
    <p:cViewPr>
      <p:scale>
        <a:sx n="100" d="100"/>
        <a:sy n="100" d="100"/>
      </p:scale>
      <p:origin x="0" y="0"/>
    </p:cViewPr>
  </p:notesTextViewPr>
  <p:sorterViewPr>
    <p:cViewPr>
      <p:scale>
        <a:sx n="132" d="100"/>
        <a:sy n="132" d="100"/>
      </p:scale>
      <p:origin x="0" y="14850"/>
    </p:cViewPr>
  </p:sorterViewPr>
  <p:notesViewPr>
    <p:cSldViewPr>
      <p:cViewPr varScale="1">
        <p:scale>
          <a:sx n="87" d="100"/>
          <a:sy n="87" d="100"/>
        </p:scale>
        <p:origin x="3834"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82742" cy="46513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97513" y="0"/>
            <a:ext cx="2982742" cy="465138"/>
          </a:xfrm>
          <a:prstGeom prst="rect">
            <a:avLst/>
          </a:prstGeom>
        </p:spPr>
        <p:txBody>
          <a:bodyPr vert="horz" lIns="91440" tIns="45720" rIns="91440" bIns="45720" rtlCol="0"/>
          <a:lstStyle>
            <a:lvl1pPr algn="r">
              <a:defRPr sz="1200"/>
            </a:lvl1pPr>
          </a:lstStyle>
          <a:p>
            <a:fld id="{6E4F01DC-8B21-4069-A6DE-2C94F09390F4}" type="datetimeFigureOut">
              <a:rPr lang="en-US" smtClean="0">
                <a:latin typeface="Open Sans" panose="020B0606030504020204" pitchFamily="34" charset="0"/>
              </a:rPr>
              <a:pPr/>
              <a:t>4/23/2017</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1" y="8829675"/>
            <a:ext cx="2982742" cy="465138"/>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97513" y="8829675"/>
            <a:ext cx="2982742" cy="465138"/>
          </a:xfrm>
          <a:prstGeom prst="rect">
            <a:avLst/>
          </a:prstGeom>
        </p:spPr>
        <p:txBody>
          <a:bodyPr vert="horz" lIns="91440" tIns="45720" rIns="91440" bIns="45720" rtlCol="0" anchor="b"/>
          <a:lstStyle>
            <a:lvl1pPr algn="r">
              <a:defRPr sz="1200"/>
            </a:lvl1pPr>
          </a:lstStyle>
          <a:p>
            <a:fld id="{88AE5C26-C777-41D0-827F-5A3C59476849}" type="slidenum">
              <a:rPr lang="en-US" smtClean="0">
                <a:latin typeface="Open Sans" panose="020B0606030504020204" pitchFamily="34" charset="0"/>
              </a:rPr>
              <a:pPr/>
              <a:t>‹#›</a:t>
            </a:fld>
            <a:endParaRPr lang="en-US" dirty="0">
              <a:latin typeface="Open Sans" panose="020B0606030504020204" pitchFamily="34" charset="0"/>
            </a:endParaRPr>
          </a:p>
        </p:txBody>
      </p:sp>
    </p:spTree>
    <p:extLst>
      <p:ext uri="{BB962C8B-B14F-4D97-AF65-F5344CB8AC3E}">
        <p14:creationId xmlns:p14="http://schemas.microsoft.com/office/powerpoint/2010/main" val="2595830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3177" tIns="46589" rIns="93177" bIns="46589"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98102" y="0"/>
            <a:ext cx="2982119" cy="464820"/>
          </a:xfrm>
          <a:prstGeom prst="rect">
            <a:avLst/>
          </a:prstGeom>
        </p:spPr>
        <p:txBody>
          <a:bodyPr vert="horz" lIns="93177" tIns="46589" rIns="93177" bIns="46589" rtlCol="0"/>
          <a:lstStyle>
            <a:lvl1pPr algn="r">
              <a:defRPr sz="1200">
                <a:latin typeface="Open Sans" panose="020B0606030504020204" pitchFamily="34" charset="0"/>
              </a:defRPr>
            </a:lvl1pPr>
          </a:lstStyle>
          <a:p>
            <a:fld id="{A483A41A-98F1-4006-9F6E-CF0A045667E8}" type="datetimeFigureOut">
              <a:rPr lang="en-US" smtClean="0"/>
              <a:pPr/>
              <a:t>4/23/2017</a:t>
            </a:fld>
            <a:endParaRPr lang="en-US" dirty="0"/>
          </a:p>
        </p:txBody>
      </p:sp>
      <p:sp>
        <p:nvSpPr>
          <p:cNvPr id="4" name="Slide Image Placeholder 3"/>
          <p:cNvSpPr>
            <a:spLocks noGrp="1" noRot="1" noChangeAspect="1"/>
          </p:cNvSpPr>
          <p:nvPr>
            <p:ph type="sldImg" idx="2"/>
          </p:nvPr>
        </p:nvSpPr>
        <p:spPr>
          <a:xfrm>
            <a:off x="1117600" y="696913"/>
            <a:ext cx="4646613"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3177" tIns="46589" rIns="93177" bIns="4658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2982119" cy="464820"/>
          </a:xfrm>
          <a:prstGeom prst="rect">
            <a:avLst/>
          </a:prstGeom>
        </p:spPr>
        <p:txBody>
          <a:bodyPr vert="horz" lIns="93177" tIns="46589" rIns="93177" bIns="46589"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3177" tIns="46589" rIns="93177" bIns="46589" rtlCol="0" anchor="b"/>
          <a:lstStyle>
            <a:lvl1pPr algn="r">
              <a:defRPr sz="1200">
                <a:latin typeface="Open Sans" panose="020B0606030504020204" pitchFamily="34" charset="0"/>
              </a:defRPr>
            </a:lvl1pPr>
          </a:lstStyle>
          <a:p>
            <a:fld id="{08E3BB6A-C8C6-4CE1-B31D-D41FC741C6B0}" type="slidenum">
              <a:rPr lang="en-US" smtClean="0"/>
              <a:pPr/>
              <a:t>‹#›</a:t>
            </a:fld>
            <a:endParaRPr lang="en-US" dirty="0"/>
          </a:p>
        </p:txBody>
      </p:sp>
    </p:spTree>
    <p:extLst>
      <p:ext uri="{BB962C8B-B14F-4D97-AF65-F5344CB8AC3E}">
        <p14:creationId xmlns:p14="http://schemas.microsoft.com/office/powerpoint/2010/main" val="4062646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7</a:t>
            </a:fld>
            <a:endParaRPr lang="en-US" dirty="0"/>
          </a:p>
        </p:txBody>
      </p:sp>
    </p:spTree>
    <p:extLst>
      <p:ext uri="{BB962C8B-B14F-4D97-AF65-F5344CB8AC3E}">
        <p14:creationId xmlns:p14="http://schemas.microsoft.com/office/powerpoint/2010/main" val="4033743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Main Title Slide">
    <p:bg>
      <p:bgPr>
        <a:solidFill>
          <a:schemeClr val="bg1"/>
        </a:solidFill>
        <a:effectLst/>
      </p:bgPr>
    </p:bg>
    <p:spTree>
      <p:nvGrpSpPr>
        <p:cNvPr id="1" name=""/>
        <p:cNvGrpSpPr/>
        <p:nvPr/>
      </p:nvGrpSpPr>
      <p:grpSpPr>
        <a:xfrm>
          <a:off x="0" y="0"/>
          <a:ext cx="0" cy="0"/>
          <a:chOff x="0" y="0"/>
          <a:chExt cx="0" cy="0"/>
        </a:xfrm>
      </p:grpSpPr>
      <p:sp>
        <p:nvSpPr>
          <p:cNvPr id="21" name="Title 20"/>
          <p:cNvSpPr>
            <a:spLocks noGrp="1"/>
          </p:cNvSpPr>
          <p:nvPr>
            <p:ph type="title"/>
          </p:nvPr>
        </p:nvSpPr>
        <p:spPr>
          <a:xfrm>
            <a:off x="0" y="3048000"/>
            <a:ext cx="9144000" cy="1143000"/>
          </a:xfrm>
          <a:prstGeom prst="rect">
            <a:avLst/>
          </a:prstGeom>
        </p:spPr>
        <p:style>
          <a:lnRef idx="1">
            <a:schemeClr val="accent6"/>
          </a:lnRef>
          <a:fillRef idx="3">
            <a:schemeClr val="accent6"/>
          </a:fillRef>
          <a:effectRef idx="2">
            <a:schemeClr val="accent6"/>
          </a:effectRef>
          <a:fontRef idx="none"/>
        </p:style>
        <p:txBody>
          <a:bodyPr/>
          <a:lstStyle>
            <a:lvl1pPr>
              <a:defRPr sz="4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5" name="Text Placeholder 24"/>
          <p:cNvSpPr>
            <a:spLocks noGrp="1"/>
          </p:cNvSpPr>
          <p:nvPr>
            <p:ph type="body" sz="quarter" idx="11" hasCustomPrompt="1"/>
          </p:nvPr>
        </p:nvSpPr>
        <p:spPr>
          <a:xfrm>
            <a:off x="1524000" y="990600"/>
            <a:ext cx="6096000" cy="914400"/>
          </a:xfrm>
          <a:prstGeom prst="rect">
            <a:avLst/>
          </a:prstGeom>
        </p:spPr>
        <p:txBody>
          <a:bodyPr/>
          <a:lstStyle>
            <a:lvl1pPr algn="ctr">
              <a:buNone/>
              <a:defRPr>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Social Media Mining</a:t>
            </a:r>
          </a:p>
        </p:txBody>
      </p:sp>
      <p:sp>
        <p:nvSpPr>
          <p:cNvPr id="28" name="Text Placeholder 27"/>
          <p:cNvSpPr>
            <a:spLocks noGrp="1"/>
          </p:cNvSpPr>
          <p:nvPr>
            <p:ph type="body" sz="quarter" idx="12"/>
          </p:nvPr>
        </p:nvSpPr>
        <p:spPr>
          <a:xfrm>
            <a:off x="1905000" y="4495800"/>
            <a:ext cx="5486400" cy="1676400"/>
          </a:xfrm>
          <a:prstGeom prst="rect">
            <a:avLst/>
          </a:prstGeom>
        </p:spPr>
        <p:txBody>
          <a:bodyPr/>
          <a:lstStyle>
            <a:lvl1pPr algn="ctr">
              <a:buNone/>
              <a:defRPr sz="14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algn="ctr">
              <a:buNone/>
              <a:defRPr sz="1400">
                <a:latin typeface="Open Sans" panose="020B0606030504020204" pitchFamily="34" charset="0"/>
                <a:ea typeface="Open Sans" panose="020B0606030504020204" pitchFamily="34" charset="0"/>
                <a:cs typeface="Open Sans" panose="020B0606030504020204" pitchFamily="34" charset="0"/>
              </a:defRPr>
            </a:lvl2pPr>
            <a:lvl3pPr algn="ctr">
              <a:buNone/>
              <a:defRPr sz="1400">
                <a:latin typeface="Open Sans" panose="020B0606030504020204" pitchFamily="34" charset="0"/>
                <a:ea typeface="Open Sans" panose="020B0606030504020204" pitchFamily="34" charset="0"/>
                <a:cs typeface="Open Sans" panose="020B0606030504020204" pitchFamily="34" charset="0"/>
              </a:defRPr>
            </a:lvl3pPr>
            <a:lvl4pPr algn="ctr">
              <a:buNone/>
              <a:defRPr sz="1400">
                <a:latin typeface="Open Sans" panose="020B0606030504020204" pitchFamily="34" charset="0"/>
                <a:ea typeface="Open Sans" panose="020B0606030504020204" pitchFamily="34" charset="0"/>
                <a:cs typeface="Open Sans" panose="020B0606030504020204" pitchFamily="34" charset="0"/>
              </a:defRPr>
            </a:lvl4pPr>
            <a:lvl5pPr algn="ctr">
              <a:buNone/>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estio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Questions</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Summary</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4" name="Content Placeholder 2"/>
          <p:cNvSpPr>
            <a:spLocks noGrp="1"/>
          </p:cNvSpPr>
          <p:nvPr>
            <p:ph idx="17" hasCustomPrompt="1"/>
          </p:nvPr>
        </p:nvSpPr>
        <p:spPr>
          <a:xfrm>
            <a:off x="1981200" y="3886200"/>
            <a:ext cx="6858000" cy="2438400"/>
          </a:xfrm>
          <a:prstGeom prst="rect">
            <a:avLst/>
          </a:prstGeom>
          <a:noFill/>
          <a:ln>
            <a:noFill/>
          </a:ln>
        </p:spPr>
        <p:style>
          <a:lnRef idx="2">
            <a:schemeClr val="accent6"/>
          </a:lnRef>
          <a:fillRef idx="1">
            <a:schemeClr val="lt1"/>
          </a:fillRef>
          <a:effectRef idx="0">
            <a:schemeClr val="accent6"/>
          </a:effectRef>
          <a:fontRef idx="none"/>
        </p:style>
        <p:txBody>
          <a:bodyPr anchor="ctr" anchorCtr="0">
            <a:normAutofit/>
          </a:bodyPr>
          <a:lstStyle>
            <a:lvl1pPr algn="l">
              <a:buFont typeface="Arial" pitchFamily="34" charset="0"/>
              <a:buChar char="•"/>
              <a:defRPr sz="3600" b="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algn="l">
              <a:defRPr sz="2000">
                <a:latin typeface="Open Sans" panose="020B0606030504020204" pitchFamily="34" charset="0"/>
                <a:ea typeface="Open Sans" panose="020B0606030504020204" pitchFamily="34" charset="0"/>
                <a:cs typeface="Open Sans" panose="020B0606030504020204" pitchFamily="34" charset="0"/>
              </a:defRPr>
            </a:lvl2pPr>
            <a:lvl3pPr algn="l">
              <a:defRPr sz="1800">
                <a:latin typeface="Open Sans" panose="020B0606030504020204" pitchFamily="34" charset="0"/>
                <a:ea typeface="Open Sans" panose="020B0606030504020204" pitchFamily="34" charset="0"/>
                <a:cs typeface="Open Sans" panose="020B0606030504020204" pitchFamily="34" charset="0"/>
              </a:defRPr>
            </a:lvl3pPr>
            <a:lvl4pPr algn="ctr">
              <a:defRPr/>
            </a:lvl4pPr>
            <a:lvl5pPr algn="ctr">
              <a:defRPr/>
            </a:lvl5pPr>
          </a:lstStyle>
          <a:p>
            <a:pPr lvl="0"/>
            <a:r>
              <a:rPr lang="en-US" dirty="0"/>
              <a:t>Click to edit subtitle</a:t>
            </a:r>
          </a:p>
          <a:p>
            <a:pPr lvl="1"/>
            <a:endParaRPr lang="en-US" dirty="0"/>
          </a:p>
          <a:p>
            <a:pPr lvl="2"/>
            <a:endParaRPr lang="en-US" dirty="0"/>
          </a:p>
        </p:txBody>
      </p:sp>
      <p:cxnSp>
        <p:nvCxnSpPr>
          <p:cNvPr id="6" name="Straight Connector 5"/>
          <p:cNvCxnSpPr/>
          <p:nvPr/>
        </p:nvCxnSpPr>
        <p:spPr>
          <a:xfrm>
            <a:off x="0" y="838200"/>
            <a:ext cx="9144000" cy="0"/>
          </a:xfrm>
          <a:prstGeom prst="line">
            <a:avLst/>
          </a:prstGeom>
          <a:ln>
            <a:solidFill>
              <a:srgbClr val="C00000"/>
            </a:solidFill>
          </a:ln>
        </p:spPr>
        <p:style>
          <a:lnRef idx="3">
            <a:schemeClr val="accent6"/>
          </a:lnRef>
          <a:fillRef idx="0">
            <a:schemeClr val="accent6"/>
          </a:fillRef>
          <a:effectRef idx="2">
            <a:schemeClr val="accent6"/>
          </a:effectRef>
          <a:fontRef idx="minor">
            <a:schemeClr val="tx1"/>
          </a:fontRef>
        </p:style>
      </p:cxnSp>
      <p:sp>
        <p:nvSpPr>
          <p:cNvPr id="7" name="Title 1"/>
          <p:cNvSpPr>
            <a:spLocks noGrp="1"/>
          </p:cNvSpPr>
          <p:nvPr>
            <p:ph type="title"/>
          </p:nvPr>
        </p:nvSpPr>
        <p:spPr>
          <a:xfrm>
            <a:off x="381000" y="934720"/>
            <a:ext cx="8458200" cy="2895600"/>
          </a:xfrm>
          <a:prstGeom prst="rect">
            <a:avLst/>
          </a:prstGeom>
          <a:solidFill>
            <a:schemeClr val="bg1"/>
          </a:solidFill>
          <a:ln>
            <a:solidFill>
              <a:schemeClr val="bg1">
                <a:lumMod val="85000"/>
              </a:schemeClr>
            </a:solidFill>
          </a:ln>
        </p:spPr>
        <p:style>
          <a:lnRef idx="2">
            <a:schemeClr val="accent2"/>
          </a:lnRef>
          <a:fillRef idx="1">
            <a:schemeClr val="lt1"/>
          </a:fillRef>
          <a:effectRef idx="0">
            <a:schemeClr val="accent2"/>
          </a:effectRef>
          <a:fontRef idx="none"/>
        </p:style>
        <p:txBody>
          <a:bodyPr anchor="ctr" anchorCtr="0">
            <a:normAutofit/>
          </a:bodyPr>
          <a:lstStyle>
            <a:lvl1pPr algn="ctr" defTabSz="914400" rtl="0" eaLnBrk="1" latinLnBrk="0" hangingPunct="1">
              <a:spcBef>
                <a:spcPct val="0"/>
              </a:spcBef>
              <a:buNone/>
              <a:defRPr lang="en-US" sz="4400" b="1" kern="1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342900" lvl="0" indent="-342900" algn="ctr" defTabSz="914400" rtl="0" eaLnBrk="1" latinLnBrk="0" hangingPunct="1">
              <a:spcBef>
                <a:spcPct val="20000"/>
              </a:spcBef>
              <a:buFont typeface="Arial" pitchFamily="34" charset="0"/>
              <a:buNone/>
            </a:pPr>
            <a:r>
              <a:rPr lang="en-US" dirty="0"/>
              <a:t>Click to edit Master title style</a:t>
            </a:r>
          </a:p>
        </p:txBody>
      </p:sp>
      <p:sp>
        <p:nvSpPr>
          <p:cNvPr id="8" name="Rectangle 7"/>
          <p:cNvSpPr/>
          <p:nvPr/>
        </p:nvSpPr>
        <p:spPr>
          <a:xfrm>
            <a:off x="0" y="533400"/>
            <a:ext cx="9144000" cy="381000"/>
          </a:xfrm>
          <a:prstGeom prst="rect">
            <a:avLst/>
          </a:prstGeom>
          <a:solidFill>
            <a:schemeClr val="bg1"/>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prstGeom prst="rect">
            <a:avLst/>
          </a:prstGeom>
          <a:gradFill>
            <a:gsLst>
              <a:gs pos="0">
                <a:schemeClr val="accent6">
                  <a:shade val="51000"/>
                  <a:satMod val="130000"/>
                  <a:alpha val="60000"/>
                </a:schemeClr>
              </a:gs>
              <a:gs pos="80000">
                <a:schemeClr val="accent6">
                  <a:shade val="93000"/>
                  <a:satMod val="130000"/>
                </a:schemeClr>
              </a:gs>
              <a:gs pos="100000">
                <a:schemeClr val="accent6">
                  <a:shade val="94000"/>
                  <a:satMod val="135000"/>
                </a:schemeClr>
              </a:gs>
            </a:gsLst>
            <a:lin ang="16200000" scaled="0"/>
          </a:gra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No foot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p:nvSpPr>
        <p:spPr>
          <a:xfrm>
            <a:off x="0" y="6477000"/>
            <a:ext cx="9144000" cy="392434"/>
          </a:xfrm>
          <a:prstGeom prst="rect">
            <a:avLst/>
          </a:prstGeom>
          <a:ln>
            <a:noFill/>
          </a:ln>
        </p:spPr>
        <p:style>
          <a:lnRef idx="1">
            <a:schemeClr val="dk1"/>
          </a:lnRef>
          <a:fillRef idx="1001">
            <a:schemeClr val="lt2"/>
          </a:fillRef>
          <a:effectRef idx="1">
            <a:schemeClr val="dk1"/>
          </a:effectRef>
          <a:fontRef idx="minor">
            <a:schemeClr val="dk1"/>
          </a:fontRef>
        </p:style>
        <p:txBody>
          <a:bodyPr rtlCol="0" anchor="ctr"/>
          <a:lstStyle/>
          <a:p>
            <a:pPr algn="ctr"/>
            <a:endParaRPr lang="en-US" dirty="0">
              <a:latin typeface="Open Sans" panose="020B0606030504020204" pitchFamily="34" charset="0"/>
            </a:endParaRPr>
          </a:p>
        </p:txBody>
      </p:sp>
      <p:sp>
        <p:nvSpPr>
          <p:cNvPr id="7" name="TextBox 6"/>
          <p:cNvSpPr txBox="1"/>
          <p:nvPr/>
        </p:nvSpPr>
        <p:spPr>
          <a:xfrm>
            <a:off x="8610600" y="6583680"/>
            <a:ext cx="533400" cy="274320"/>
          </a:xfrm>
          <a:prstGeom prst="rect">
            <a:avLst/>
          </a:prstGeom>
          <a:ln>
            <a:noFill/>
          </a:ln>
        </p:spPr>
        <p:style>
          <a:lnRef idx="1">
            <a:schemeClr val="dk1"/>
          </a:lnRef>
          <a:fillRef idx="1001">
            <a:schemeClr val="lt2"/>
          </a:fillRef>
          <a:effectRef idx="2">
            <a:schemeClr val="dk1"/>
          </a:effectRef>
          <a:fontRef idx="minor">
            <a:schemeClr val="lt1"/>
          </a:fontRef>
        </p:style>
        <p:txBody>
          <a:bodyPr wrap="square" rtlCol="0">
            <a:noAutofit/>
          </a:bodyPr>
          <a:lstStyle/>
          <a:p>
            <a:pPr algn="ctr"/>
            <a:fld id="{C3B76011-FA69-4E10-B45A-93FFAD2DF13B}" type="slidenum">
              <a:rPr lang="en-US" sz="1200" smtClean="0">
                <a:solidFill>
                  <a:sysClr val="windowText" lastClr="000000"/>
                </a:solidFill>
                <a:latin typeface="Open Sans" panose="020B0606030504020204" pitchFamily="34" charset="0"/>
              </a:rPr>
              <a:pPr algn="ctr"/>
              <a:t>‹#›</a:t>
            </a:fld>
            <a:endParaRPr lang="en-US" sz="1300" dirty="0">
              <a:solidFill>
                <a:sysClr val="windowText" lastClr="000000"/>
              </a:solidFill>
              <a:latin typeface="Open Sans" panose="020B0606030504020204" pitchFamily="34" charset="0"/>
            </a:endParaRPr>
          </a:p>
        </p:txBody>
      </p:sp>
      <p:sp>
        <p:nvSpPr>
          <p:cNvPr id="8"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4038600" cy="5410200"/>
          </a:xfrm>
          <a:prstGeom prst="rect">
            <a:avLst/>
          </a:prstGeom>
        </p:spPr>
        <p:txBody>
          <a:bodyPr>
            <a:normAutofit/>
          </a:bodyPr>
          <a:lstStyle>
            <a:lvl1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spcBef>
                <a:spcPct val="20000"/>
              </a:spcBef>
              <a:buFont typeface="Arial" pitchFamily="34" charset="0"/>
              <a:defRPr lang="en-US" sz="24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p:cNvSpPr>
            <a:spLocks noGrp="1"/>
          </p:cNvSpPr>
          <p:nvPr>
            <p:ph sz="quarter" idx="17"/>
          </p:nvPr>
        </p:nvSpPr>
        <p:spPr>
          <a:xfrm>
            <a:off x="4648200" y="914400"/>
            <a:ext cx="4038600" cy="5410200"/>
          </a:xfrm>
          <a:prstGeom prst="rect">
            <a:avLst/>
          </a:prstGeom>
        </p:spPr>
        <p:txBody>
          <a:bodyPr>
            <a:normAutofit/>
          </a:bodyPr>
          <a:lstStyle>
            <a:lvl1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spcBef>
                <a:spcPct val="20000"/>
              </a:spcBef>
              <a:buFont typeface="Arial" pitchFamily="34" charset="0"/>
              <a:defRPr lang="en-US" sz="24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ad">
    <p:spTree>
      <p:nvGrpSpPr>
        <p:cNvPr id="1" name=""/>
        <p:cNvGrpSpPr/>
        <p:nvPr/>
      </p:nvGrpSpPr>
      <p:grpSpPr>
        <a:xfrm>
          <a:off x="0" y="0"/>
          <a:ext cx="0" cy="0"/>
          <a:chOff x="0" y="0"/>
          <a:chExt cx="0" cy="0"/>
        </a:xfrm>
      </p:grpSpPr>
      <p:sp>
        <p:nvSpPr>
          <p:cNvPr id="19" name="Content Placeholder 2"/>
          <p:cNvSpPr>
            <a:spLocks noGrp="1"/>
          </p:cNvSpPr>
          <p:nvPr>
            <p:ph idx="1" hasCustomPrompt="1"/>
          </p:nvPr>
        </p:nvSpPr>
        <p:spPr>
          <a:xfrm>
            <a:off x="152400" y="914400"/>
            <a:ext cx="4343400" cy="2743200"/>
          </a:xfrm>
          <a:prstGeom prst="rect">
            <a:avLst/>
          </a:prstGeom>
        </p:spPr>
        <p:txBody>
          <a:bodyPr>
            <a:noAutofit/>
          </a:bodyPr>
          <a:lstStyle>
            <a:lvl1pPr algn="l" defTabSz="914400" rtl="0" eaLnBrk="1" latinLnBrk="0" hangingPunct="1">
              <a:spcBef>
                <a:spcPct val="20000"/>
              </a:spcBef>
              <a:buFont typeface="Arial" pitchFamily="34" charset="0"/>
              <a:buNone/>
              <a:defRPr lang="en-US" sz="18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000"/>
            </a:lvl2pPr>
            <a:lvl3pPr>
              <a:defRPr sz="1800"/>
            </a:lvl3pPr>
            <a:lvl4pPr>
              <a:defRPr sz="1600"/>
            </a:lvl4pPr>
            <a:lvl5pPr>
              <a:defRPr sz="1600"/>
            </a:lvl5pPr>
          </a:lstStyle>
          <a:p>
            <a:pPr lvl="0"/>
            <a:r>
              <a:rPr lang="en-US" dirty="0"/>
              <a:t>Insert graphic in this quadrant</a:t>
            </a:r>
          </a:p>
        </p:txBody>
      </p:sp>
      <p:sp>
        <p:nvSpPr>
          <p:cNvPr id="20" name="Content Placeholder 7"/>
          <p:cNvSpPr>
            <a:spLocks noGrp="1"/>
          </p:cNvSpPr>
          <p:nvPr>
            <p:ph sz="quarter" idx="14" hasCustomPrompt="1"/>
          </p:nvPr>
        </p:nvSpPr>
        <p:spPr>
          <a:xfrm>
            <a:off x="4648200" y="914400"/>
            <a:ext cx="4267200" cy="27432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2000" kern="1200" dirty="0">
                <a:solidFill>
                  <a:schemeClr val="tx1"/>
                </a:solidFill>
                <a:latin typeface="Open Sans" panose="020B0606030504020204" pitchFamily="34" charset="0"/>
                <a:ea typeface="+mn-ea"/>
                <a:cs typeface="+mn-cs"/>
              </a:defRPr>
            </a:lvl5pPr>
          </a:lstStyle>
          <a:p>
            <a:pPr lvl="0"/>
            <a:r>
              <a:rPr lang="en-US" dirty="0"/>
              <a:t>Click to edit Tasks/Schedule:</a:t>
            </a:r>
          </a:p>
          <a:p>
            <a:pPr lvl="0"/>
            <a:r>
              <a:rPr lang="en-US" dirty="0"/>
              <a:t>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1"/>
          <p:cNvSpPr>
            <a:spLocks noGrp="1"/>
          </p:cNvSpPr>
          <p:nvPr>
            <p:ph sz="quarter" idx="17" hasCustomPrompt="1"/>
          </p:nvPr>
        </p:nvSpPr>
        <p:spPr>
          <a:xfrm>
            <a:off x="4648200" y="3886200"/>
            <a:ext cx="4267200" cy="25908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1800" kern="1200" dirty="0">
                <a:solidFill>
                  <a:schemeClr val="tx1"/>
                </a:solidFill>
                <a:latin typeface="Open Sans" panose="020B0606030504020204" pitchFamily="34" charset="0"/>
                <a:ea typeface="+mn-ea"/>
                <a:cs typeface="+mn-cs"/>
              </a:defRPr>
            </a:lvl5pPr>
          </a:lstStyle>
          <a:p>
            <a:pPr lvl="0"/>
            <a:r>
              <a:rPr lang="en-US" dirty="0"/>
              <a:t>Click to edit Technology:</a:t>
            </a:r>
          </a:p>
          <a:p>
            <a:pPr lvl="0"/>
            <a:r>
              <a:rPr lang="en-US" dirty="0"/>
              <a:t>Benefits: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2" name="Straight Connector 21"/>
          <p:cNvCxnSpPr/>
          <p:nvPr/>
        </p:nvCxnSpPr>
        <p:spPr>
          <a:xfrm>
            <a:off x="137160" y="3784948"/>
            <a:ext cx="87782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H="1">
            <a:off x="1783079" y="3703320"/>
            <a:ext cx="557784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11"/>
          <p:cNvSpPr>
            <a:spLocks noGrp="1"/>
          </p:cNvSpPr>
          <p:nvPr>
            <p:ph sz="quarter" idx="18" hasCustomPrompt="1"/>
          </p:nvPr>
        </p:nvSpPr>
        <p:spPr>
          <a:xfrm>
            <a:off x="152400" y="3886200"/>
            <a:ext cx="4343400" cy="25908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1800" kern="1200" dirty="0">
                <a:solidFill>
                  <a:schemeClr val="tx1"/>
                </a:solidFill>
                <a:latin typeface="Open Sans" panose="020B0606030504020204" pitchFamily="34" charset="0"/>
                <a:ea typeface="+mn-ea"/>
                <a:cs typeface="+mn-cs"/>
              </a:defRPr>
            </a:lvl5pPr>
          </a:lstStyle>
          <a:p>
            <a:pPr lvl="0"/>
            <a:r>
              <a:rPr lang="en-US" dirty="0"/>
              <a:t>Click to edit Goals:</a:t>
            </a:r>
          </a:p>
          <a:p>
            <a:pPr lvl="0"/>
            <a:r>
              <a:rPr lang="en-US" dirty="0"/>
              <a:t>Sponsor:</a:t>
            </a:r>
          </a:p>
          <a:p>
            <a:pPr lvl="0"/>
            <a:r>
              <a:rPr lang="en-US" dirty="0"/>
              <a:t>Project Lead:</a:t>
            </a:r>
          </a:p>
          <a:p>
            <a:pPr lvl="0"/>
            <a:r>
              <a:rPr lang="en-US" dirty="0"/>
              <a:t>Collaborators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ext Week">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Next Week</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ful Link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Useful Links</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References</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p:cNvSpPr txBox="1"/>
          <p:nvPr/>
        </p:nvSpPr>
        <p:spPr>
          <a:xfrm>
            <a:off x="8777235" y="6581001"/>
            <a:ext cx="396576" cy="276999"/>
          </a:xfrm>
          <a:prstGeom prst="rect">
            <a:avLst/>
          </a:prstGeom>
          <a:noFill/>
        </p:spPr>
        <p:txBody>
          <a:bodyPr wrap="square" rtlCol="0">
            <a:spAutoFit/>
          </a:bodyPr>
          <a:lstStyle/>
          <a:p>
            <a:fld id="{FB637103-1419-456F-855C-A57A93F3EF38}" type="slidenum">
              <a:rPr lang="en-US" sz="1200" smtClean="0">
                <a:solidFill>
                  <a:schemeClr val="bg1"/>
                </a:solidFill>
                <a:latin typeface="Open Sans" panose="020B0606030504020204" pitchFamily="34" charset="0"/>
              </a:rPr>
              <a:pPr/>
              <a:t>‹#›</a:t>
            </a:fld>
            <a:endParaRPr lang="en-US" sz="1200" dirty="0">
              <a:solidFill>
                <a:schemeClr val="bg1"/>
              </a:solidFill>
              <a:latin typeface="Open Sans" panose="020B0606030504020204" pitchFamily="34" charset="0"/>
            </a:endParaRPr>
          </a:p>
        </p:txBody>
      </p:sp>
      <p:grpSp>
        <p:nvGrpSpPr>
          <p:cNvPr id="2" name="Group 14"/>
          <p:cNvGrpSpPr/>
          <p:nvPr/>
        </p:nvGrpSpPr>
        <p:grpSpPr>
          <a:xfrm>
            <a:off x="0" y="6553200"/>
            <a:ext cx="8763001" cy="304801"/>
            <a:chOff x="0" y="6553200"/>
            <a:chExt cx="9144001" cy="304801"/>
          </a:xfrm>
          <a:solidFill>
            <a:srgbClr val="414042"/>
          </a:solidFill>
        </p:grpSpPr>
        <p:sp>
          <p:nvSpPr>
            <p:cNvPr id="16" name="TextBox 15"/>
            <p:cNvSpPr txBox="1"/>
            <p:nvPr/>
          </p:nvSpPr>
          <p:spPr>
            <a:xfrm>
              <a:off x="0" y="6553200"/>
              <a:ext cx="2226365" cy="30480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oAutofit/>
            </a:bodyPr>
            <a:lstStyle/>
            <a:p>
              <a:pPr algn="l"/>
              <a:r>
                <a:rPr lang="en-US" sz="1400" b="1" i="0" cap="none" spc="0" dirty="0">
                  <a:ln>
                    <a:noFill/>
                  </a:ln>
                  <a:solidFill>
                    <a:schemeClr val="bg1"/>
                  </a:solidFill>
                  <a:effectLst/>
                  <a:latin typeface="Open Sans" panose="020B0606030504020204" pitchFamily="34" charset="0"/>
                </a:rPr>
                <a:t>Social</a:t>
              </a:r>
              <a:r>
                <a:rPr lang="en-US" sz="1400" b="1" i="0" cap="none" spc="0" baseline="0" dirty="0">
                  <a:ln>
                    <a:noFill/>
                  </a:ln>
                  <a:solidFill>
                    <a:schemeClr val="bg1"/>
                  </a:solidFill>
                  <a:effectLst/>
                  <a:latin typeface="Open Sans" panose="020B0606030504020204" pitchFamily="34" charset="0"/>
                </a:rPr>
                <a:t> </a:t>
              </a:r>
              <a:r>
                <a:rPr lang="en-US" sz="1400" b="1" i="0" cap="none" spc="0" dirty="0">
                  <a:ln>
                    <a:noFill/>
                  </a:ln>
                  <a:solidFill>
                    <a:schemeClr val="bg1"/>
                  </a:solidFill>
                  <a:effectLst/>
                  <a:latin typeface="Open Sans" panose="020B0606030504020204" pitchFamily="34" charset="0"/>
                </a:rPr>
                <a:t>Media</a:t>
              </a:r>
              <a:r>
                <a:rPr lang="en-US" sz="1400" b="1" i="0" cap="none" spc="0" baseline="0" dirty="0">
                  <a:ln>
                    <a:noFill/>
                  </a:ln>
                  <a:solidFill>
                    <a:schemeClr val="bg1"/>
                  </a:solidFill>
                  <a:effectLst/>
                  <a:latin typeface="Open Sans" panose="020B0606030504020204" pitchFamily="34" charset="0"/>
                </a:rPr>
                <a:t> </a:t>
              </a:r>
              <a:r>
                <a:rPr lang="en-US" sz="1400" b="1" i="0" cap="none" spc="0" dirty="0">
                  <a:ln>
                    <a:noFill/>
                  </a:ln>
                  <a:solidFill>
                    <a:schemeClr val="bg1"/>
                  </a:solidFill>
                  <a:effectLst/>
                  <a:latin typeface="Open Sans" panose="020B0606030504020204" pitchFamily="34" charset="0"/>
                </a:rPr>
                <a:t>Mining</a:t>
              </a:r>
              <a:endParaRPr lang="en-US" sz="1400" b="1" i="0" dirty="0">
                <a:solidFill>
                  <a:schemeClr val="bg1"/>
                </a:solidFill>
                <a:latin typeface="Open Sans" panose="020B0606030504020204" pitchFamily="34" charset="0"/>
              </a:endParaRPr>
            </a:p>
          </p:txBody>
        </p:sp>
        <p:sp>
          <p:nvSpPr>
            <p:cNvPr id="17" name="TextBox 16"/>
            <p:cNvSpPr txBox="1"/>
            <p:nvPr userDrawn="1"/>
          </p:nvSpPr>
          <p:spPr>
            <a:xfrm>
              <a:off x="2226366" y="6553200"/>
              <a:ext cx="6917635" cy="304801"/>
            </a:xfrm>
            <a:prstGeom prst="rect">
              <a:avLst/>
            </a:prstGeom>
          </p:spPr>
          <p:style>
            <a:lnRef idx="1">
              <a:schemeClr val="dk1"/>
            </a:lnRef>
            <a:fillRef idx="2">
              <a:schemeClr val="dk1"/>
            </a:fillRef>
            <a:effectRef idx="1">
              <a:schemeClr val="dk1"/>
            </a:effectRef>
            <a:fontRef idx="minor">
              <a:schemeClr val="dk1"/>
            </a:fontRef>
          </p:style>
          <p:txBody>
            <a:bodyPr wrap="square" rtlCol="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i="1" cap="none" spc="0" dirty="0">
                  <a:ln>
                    <a:noFill/>
                  </a:ln>
                  <a:solidFill>
                    <a:schemeClr val="tx1"/>
                  </a:solidFill>
                  <a:effectLst/>
                  <a:latin typeface="Open Sans" panose="020B0606030504020204" pitchFamily="34" charset="0"/>
                </a:rPr>
                <a:t>Measures and</a:t>
              </a:r>
              <a:r>
                <a:rPr lang="en-US" sz="1400" b="1" i="1" cap="none" spc="0" baseline="0" dirty="0">
                  <a:ln>
                    <a:noFill/>
                  </a:ln>
                  <a:solidFill>
                    <a:schemeClr val="tx1"/>
                  </a:solidFill>
                  <a:effectLst/>
                  <a:latin typeface="Open Sans" panose="020B0606030504020204" pitchFamily="34" charset="0"/>
                </a:rPr>
                <a:t> Metrics</a:t>
              </a:r>
              <a:endParaRPr lang="en-US" sz="1400" b="1" i="1" cap="none" spc="0" dirty="0">
                <a:ln>
                  <a:noFill/>
                </a:ln>
                <a:solidFill>
                  <a:schemeClr val="tx1"/>
                </a:solidFill>
                <a:effectLst/>
                <a:latin typeface="Open Sans" panose="020B0606030504020204" pitchFamily="34" charset="0"/>
              </a:endParaRPr>
            </a:p>
          </p:txBody>
        </p:sp>
      </p:grpSp>
      <p:sp>
        <p:nvSpPr>
          <p:cNvPr id="18" name="TextBox 17"/>
          <p:cNvSpPr txBox="1"/>
          <p:nvPr/>
        </p:nvSpPr>
        <p:spPr>
          <a:xfrm>
            <a:off x="8763000" y="6567101"/>
            <a:ext cx="457200" cy="276999"/>
          </a:xfrm>
          <a:prstGeom prst="rect">
            <a:avLst/>
          </a:prstGeom>
          <a:noFill/>
        </p:spPr>
        <p:txBody>
          <a:bodyPr wrap="square" rtlCol="0">
            <a:spAutoFit/>
          </a:bodyPr>
          <a:lstStyle/>
          <a:p>
            <a:fld id="{FB637103-1419-456F-855C-A57A93F3EF38}" type="slidenum">
              <a:rPr lang="en-US" sz="1200" i="1" smtClean="0">
                <a:solidFill>
                  <a:srgbClr val="414042"/>
                </a:solidFill>
                <a:latin typeface="Open Sans" panose="020B0606030504020204" pitchFamily="34" charset="0"/>
              </a:rPr>
              <a:pPr/>
              <a:t>‹#›</a:t>
            </a:fld>
            <a:endParaRPr lang="en-US" sz="1200" i="1" dirty="0">
              <a:solidFill>
                <a:srgbClr val="414042"/>
              </a:solidFill>
              <a:latin typeface="Open Sans" panose="020B0606030504020204" pitchFamily="34" charset="0"/>
            </a:endParaRPr>
          </a:p>
        </p:txBody>
      </p:sp>
      <p:grpSp>
        <p:nvGrpSpPr>
          <p:cNvPr id="9" name="Group 8"/>
          <p:cNvGrpSpPr/>
          <p:nvPr userDrawn="1"/>
        </p:nvGrpSpPr>
        <p:grpSpPr>
          <a:xfrm>
            <a:off x="0" y="6553200"/>
            <a:ext cx="8763001" cy="304801"/>
            <a:chOff x="0" y="6553200"/>
            <a:chExt cx="9144001" cy="304801"/>
          </a:xfrm>
          <a:solidFill>
            <a:srgbClr val="414042"/>
          </a:solidFill>
        </p:grpSpPr>
        <p:sp>
          <p:nvSpPr>
            <p:cNvPr id="10" name="TextBox 9"/>
            <p:cNvSpPr txBox="1"/>
            <p:nvPr/>
          </p:nvSpPr>
          <p:spPr>
            <a:xfrm>
              <a:off x="0" y="6553200"/>
              <a:ext cx="2226365" cy="30480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oAutofit/>
            </a:bodyPr>
            <a:lstStyle/>
            <a:p>
              <a:pPr algn="l"/>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Social</a:t>
              </a:r>
              <a:r>
                <a:rPr lang="en-US" sz="1400" b="1" i="0" cap="none" spc="0" baseline="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Media</a:t>
              </a:r>
              <a:r>
                <a:rPr lang="en-US" sz="1400" b="1" i="0" cap="none" spc="0" baseline="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Mining</a:t>
              </a:r>
              <a:endParaRPr lang="en-US" sz="1400" b="1" i="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userDrawn="1"/>
          </p:nvSpPr>
          <p:spPr>
            <a:xfrm>
              <a:off x="2226366" y="6553200"/>
              <a:ext cx="6917635" cy="304801"/>
            </a:xfrm>
            <a:prstGeom prst="rect">
              <a:avLst/>
            </a:prstGeom>
          </p:spPr>
          <p:style>
            <a:lnRef idx="1">
              <a:schemeClr val="dk1"/>
            </a:lnRef>
            <a:fillRef idx="2">
              <a:schemeClr val="dk1"/>
            </a:fillRef>
            <a:effectRef idx="1">
              <a:schemeClr val="dk1"/>
            </a:effectRef>
            <a:fontRef idx="minor">
              <a:schemeClr val="dk1"/>
            </a:fontRef>
          </p:style>
          <p:txBody>
            <a:bodyPr wrap="square" rtlCol="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i="1" cap="none" spc="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Behavior Analytics</a:t>
              </a:r>
              <a:endParaRPr lang="en-US" sz="1400" b="1" i="1" cap="none" spc="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grpSp>
      <p:sp>
        <p:nvSpPr>
          <p:cNvPr id="13" name="Rectangle 12"/>
          <p:cNvSpPr/>
          <p:nvPr userDrawn="1"/>
        </p:nvSpPr>
        <p:spPr>
          <a:xfrm>
            <a:off x="2133600" y="6553200"/>
            <a:ext cx="6615165"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dirty="0">
                <a:latin typeface="Open Sans" panose="020B0606030504020204" pitchFamily="34" charset="0"/>
                <a:ea typeface="Open Sans" panose="020B0606030504020204" pitchFamily="34" charset="0"/>
                <a:cs typeface="Open Sans" panose="020B0606030504020204" pitchFamily="34" charset="0"/>
              </a:rPr>
              <a:t>http://socialmediamining.info/</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67"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4.xml"/><Relationship Id="rId7" Type="http://schemas.openxmlformats.org/officeDocument/2006/relationships/image" Target="../media/image1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Layout" Target="../slideLayouts/slideLayout3.xml"/><Relationship Id="rId9" Type="http://schemas.openxmlformats.org/officeDocument/2006/relationships/image" Target="../media/image1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4.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16.xml"/><Relationship Id="rId7" Type="http://schemas.openxmlformats.org/officeDocument/2006/relationships/image" Target="../media/image35.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slideLayout" Target="../slideLayouts/slideLayout3.xml"/><Relationship Id="rId1" Type="http://schemas.openxmlformats.org/officeDocument/2006/relationships/tags" Target="../tags/tag17.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slideLayout" Target="../slideLayouts/slideLayout3.xml"/><Relationship Id="rId1" Type="http://schemas.openxmlformats.org/officeDocument/2006/relationships/tags" Target="../tags/tag18.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upload.wikimedia.org/wikipedia/commons/9/9b/Social_Network_Analysis_Visualiz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2500" y="3429000"/>
            <a:ext cx="4267200" cy="3179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8600" y="3886200"/>
            <a:ext cx="3962400" cy="1295400"/>
          </a:xfrm>
          <a:prstGeom prst="roundRect">
            <a:avLst/>
          </a:prstGeom>
        </p:spPr>
        <p:txBody>
          <a:bodyPr/>
          <a:lstStyle/>
          <a:p>
            <a:r>
              <a:rPr lang="en-US" dirty="0"/>
              <a:t>Behavior Analytics</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p:cNvSpPr>
            <a:spLocks noGrp="1"/>
          </p:cNvSpPr>
          <p:nvPr>
            <p:ph type="body" sz="quarter" idx="11"/>
          </p:nvPr>
        </p:nvSpPr>
        <p:spPr>
          <a:xfrm>
            <a:off x="4038600" y="680803"/>
            <a:ext cx="4572000" cy="685800"/>
          </a:xfrm>
          <a:prstGeom prst="roundRect">
            <a:avLst/>
          </a:prstGeom>
          <a:solidFill>
            <a:schemeClr val="bg1"/>
          </a:solidFill>
        </p:spPr>
        <p:txBody>
          <a:bodyPr/>
          <a:lstStyle/>
          <a:p>
            <a:pPr algn="l"/>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   S</a:t>
            </a:r>
            <a:r>
              <a:rPr lang="en-US" sz="4000" b="1" dirty="0">
                <a:ln w="0"/>
                <a:solidFill>
                  <a:schemeClr val="tx1">
                    <a:lumMod val="65000"/>
                    <a:lumOff val="35000"/>
                  </a:schemeClr>
                </a:solidFill>
              </a:rPr>
              <a:t>OCIAL</a:t>
            </a:r>
            <a:endParaRPr lang="en-US" sz="4000" b="1" dirty="0">
              <a:ln w="0"/>
              <a:solidFill>
                <a:schemeClr val="tx1"/>
              </a:solidFill>
            </a:endParaRPr>
          </a:p>
          <a:p>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M</a:t>
            </a:r>
            <a:r>
              <a:rPr lang="en-US" sz="4000" b="1" dirty="0">
                <a:ln w="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EDIA</a:t>
            </a:r>
            <a:endParaRPr lang="en-US" sz="4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r"/>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M</a:t>
            </a:r>
            <a:r>
              <a:rPr lang="en-US" sz="4000" b="1" dirty="0">
                <a:ln w="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INING</a:t>
            </a:r>
          </a:p>
        </p:txBody>
      </p:sp>
      <p:pic>
        <p:nvPicPr>
          <p:cNvPr id="8" name="Picture 6" descr="http://www.socialmediatab.com/wp-content/uploads/2012/08/socialMedia-logoblock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02" y="685800"/>
            <a:ext cx="4280644"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963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Community Membership in Social Media</a:t>
            </a:r>
            <a:endParaRPr lang="en-US" dirty="0"/>
          </a:p>
        </p:txBody>
      </p:sp>
      <p:sp>
        <p:nvSpPr>
          <p:cNvPr id="3" name="Content Placeholder 2"/>
          <p:cNvSpPr>
            <a:spLocks noGrp="1"/>
          </p:cNvSpPr>
          <p:nvPr>
            <p:ph idx="1"/>
          </p:nvPr>
        </p:nvSpPr>
        <p:spPr>
          <a:xfrm>
            <a:off x="457200" y="1066800"/>
            <a:ext cx="4343400" cy="5318760"/>
          </a:xfrm>
        </p:spPr>
        <p:txBody>
          <a:bodyPr>
            <a:normAutofit fontScale="77500" lnSpcReduction="20000"/>
          </a:bodyPr>
          <a:lstStyle/>
          <a:p>
            <a:pPr marL="0" indent="0">
              <a:buNone/>
            </a:pPr>
            <a:r>
              <a:rPr lang="en-US" b="1" u="sng" dirty="0">
                <a:solidFill>
                  <a:srgbClr val="1923F3"/>
                </a:solidFill>
              </a:rPr>
              <a:t>Hypothesis:</a:t>
            </a:r>
          </a:p>
          <a:p>
            <a:pPr lvl="1"/>
            <a:r>
              <a:rPr lang="en-US" dirty="0"/>
              <a:t>individuals are inclined toward an activity when their friends are engaged in the same activity. </a:t>
            </a:r>
          </a:p>
          <a:p>
            <a:endParaRPr lang="en-US" dirty="0"/>
          </a:p>
          <a:p>
            <a:r>
              <a:rPr lang="en-US" dirty="0"/>
              <a:t>A factor that plays a role in users joining a community is the number of their friends who are already members of the community. </a:t>
            </a:r>
          </a:p>
          <a:p>
            <a:endParaRPr lang="en-US" dirty="0"/>
          </a:p>
          <a:p>
            <a:r>
              <a:rPr lang="en-US" dirty="0"/>
              <a:t>In data mining terms, </a:t>
            </a:r>
          </a:p>
          <a:p>
            <a:pPr lvl="1"/>
            <a:r>
              <a:rPr lang="en-US" dirty="0"/>
              <a:t>number of friends of an individual in a community</a:t>
            </a:r>
          </a:p>
          <a:p>
            <a:pPr lvl="1"/>
            <a:r>
              <a:rPr lang="en-US" dirty="0"/>
              <a:t>A </a:t>
            </a:r>
            <a:r>
              <a:rPr lang="en-US" b="1" dirty="0">
                <a:solidFill>
                  <a:srgbClr val="FF0000"/>
                </a:solidFill>
              </a:rPr>
              <a:t>feature</a:t>
            </a:r>
            <a:r>
              <a:rPr lang="en-US" dirty="0"/>
              <a:t> to predict whether the individual joins the community (i.e., </a:t>
            </a:r>
            <a:r>
              <a:rPr lang="en-US" b="1" dirty="0"/>
              <a:t>class attribute</a:t>
            </a:r>
            <a:r>
              <a:rPr lang="en-US" dirty="0"/>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2342" y="1371600"/>
            <a:ext cx="3842970" cy="2503170"/>
          </a:xfrm>
          <a:prstGeom prst="rect">
            <a:avLst/>
          </a:prstGeom>
        </p:spPr>
      </p:pic>
      <p:sp>
        <p:nvSpPr>
          <p:cNvPr id="5" name="TextBox 4"/>
          <p:cNvSpPr txBox="1"/>
          <p:nvPr/>
        </p:nvSpPr>
        <p:spPr>
          <a:xfrm>
            <a:off x="5456729" y="4191000"/>
            <a:ext cx="3405326" cy="1464231"/>
          </a:xfrm>
          <a:prstGeom prst="round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spcBef>
                <a:spcPct val="0"/>
              </a:spcBef>
            </a:pPr>
            <a:r>
              <a:rPr kumimoji="0" lang="en-US" sz="2000" b="1" i="0" u="none" strike="noStrike" kern="1200" normalizeH="0" noProof="0" dirty="0">
                <a:solidFill>
                  <a:srgbClr val="FFFF00"/>
                </a:solidFill>
                <a:uLnTx/>
                <a:uFillTx/>
                <a:latin typeface="Open Sans" panose="020B0604020202020204" charset="0"/>
              </a:rPr>
              <a:t>Number of Friends </a:t>
            </a:r>
          </a:p>
          <a:p>
            <a:pPr algn="ctr">
              <a:spcBef>
                <a:spcPct val="0"/>
              </a:spcBef>
            </a:pPr>
            <a:r>
              <a:rPr kumimoji="0" lang="en-US" sz="2000" b="1" i="0" u="none" strike="noStrike" kern="1200" normalizeH="0" noProof="0" dirty="0">
                <a:solidFill>
                  <a:schemeClr val="bg1"/>
                </a:solidFill>
                <a:uLnTx/>
                <a:uFillTx/>
                <a:latin typeface="Open Sans" panose="020B0604020202020204" charset="0"/>
              </a:rPr>
              <a:t>vs </a:t>
            </a:r>
          </a:p>
          <a:p>
            <a:pPr algn="ctr">
              <a:spcBef>
                <a:spcPct val="0"/>
              </a:spcBef>
            </a:pPr>
            <a:r>
              <a:rPr kumimoji="0" lang="en-US" sz="2000" b="1" i="0" u="none" strike="noStrike" kern="1200" normalizeH="0" noProof="0" dirty="0">
                <a:solidFill>
                  <a:srgbClr val="FFC000"/>
                </a:solidFill>
                <a:uLnTx/>
                <a:uFillTx/>
                <a:latin typeface="Open Sans" panose="020B0604020202020204" charset="0"/>
              </a:rPr>
              <a:t>Probability of Joining </a:t>
            </a:r>
          </a:p>
          <a:p>
            <a:pPr algn="ctr">
              <a:spcBef>
                <a:spcPct val="0"/>
              </a:spcBef>
            </a:pPr>
            <a:r>
              <a:rPr kumimoji="0" lang="en-US" sz="2000" b="1" i="0" u="none" strike="noStrike" kern="1200" normalizeH="0" noProof="0" dirty="0">
                <a:solidFill>
                  <a:srgbClr val="FFC000"/>
                </a:solidFill>
                <a:uLnTx/>
                <a:uFillTx/>
                <a:latin typeface="Open Sans" panose="020B0604020202020204" charset="0"/>
              </a:rPr>
              <a:t>a Community</a:t>
            </a:r>
          </a:p>
        </p:txBody>
      </p:sp>
      <p:sp>
        <p:nvSpPr>
          <p:cNvPr id="6" name="Rectangle 5"/>
          <p:cNvSpPr/>
          <p:nvPr/>
        </p:nvSpPr>
        <p:spPr>
          <a:xfrm>
            <a:off x="3581400" y="6035844"/>
            <a:ext cx="5790827" cy="507831"/>
          </a:xfrm>
          <a:prstGeom prst="rect">
            <a:avLst/>
          </a:prstGeom>
        </p:spPr>
        <p:txBody>
          <a:bodyPr wrap="square">
            <a:spAutoFit/>
          </a:bodyPr>
          <a:lstStyle/>
          <a:p>
            <a:r>
              <a:rPr lang="en-US" sz="900" dirty="0" err="1">
                <a:solidFill>
                  <a:srgbClr val="222222"/>
                </a:solidFill>
                <a:latin typeface="Open Sans" panose="020B0604020202020204" charset="0"/>
                <a:ea typeface="Open Sans" panose="020B0604020202020204" charset="0"/>
                <a:cs typeface="Open Sans" panose="020B0604020202020204" charset="0"/>
              </a:rPr>
              <a:t>Backstrom</a:t>
            </a:r>
            <a:r>
              <a:rPr lang="en-US" sz="900" dirty="0">
                <a:solidFill>
                  <a:srgbClr val="222222"/>
                </a:solidFill>
                <a:latin typeface="Open Sans" panose="020B0604020202020204" charset="0"/>
                <a:ea typeface="Open Sans" panose="020B0604020202020204" charset="0"/>
                <a:cs typeface="Open Sans" panose="020B0604020202020204" charset="0"/>
              </a:rPr>
              <a:t>, L., </a:t>
            </a:r>
            <a:r>
              <a:rPr lang="en-US" sz="900" dirty="0" err="1">
                <a:solidFill>
                  <a:srgbClr val="222222"/>
                </a:solidFill>
                <a:latin typeface="Open Sans" panose="020B0604020202020204" charset="0"/>
                <a:ea typeface="Open Sans" panose="020B0604020202020204" charset="0"/>
                <a:cs typeface="Open Sans" panose="020B0604020202020204" charset="0"/>
              </a:rPr>
              <a:t>Huttenlocher</a:t>
            </a:r>
            <a:r>
              <a:rPr lang="en-US" sz="900" dirty="0">
                <a:solidFill>
                  <a:srgbClr val="222222"/>
                </a:solidFill>
                <a:latin typeface="Open Sans" panose="020B0604020202020204" charset="0"/>
                <a:ea typeface="Open Sans" panose="020B0604020202020204" charset="0"/>
                <a:cs typeface="Open Sans" panose="020B0604020202020204" charset="0"/>
              </a:rPr>
              <a:t>, D., Kleinberg, J., &amp; Lan, X. (2006, August). Group formation in large social networks: membership, growth, and evolution. In Proceedings of the 12th ACM SIGKDD international conference on Knowledge discovery and data mining (pp. 44-54). ACM.</a:t>
            </a:r>
            <a:endParaRPr lang="en-US" sz="9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828991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Even More Features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371600"/>
            <a:ext cx="8702943" cy="4137138"/>
          </a:xfrm>
          <a:prstGeom prst="rect">
            <a:avLst/>
          </a:prstGeom>
        </p:spPr>
      </p:pic>
    </p:spTree>
    <p:extLst>
      <p:ext uri="{BB962C8B-B14F-4D97-AF65-F5344CB8AC3E}">
        <p14:creationId xmlns:p14="http://schemas.microsoft.com/office/powerpoint/2010/main" val="3341399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Feature Importance Analysis</a:t>
            </a:r>
            <a:endParaRPr lang="en-US" dirty="0"/>
          </a:p>
        </p:txBody>
      </p:sp>
      <p:sp>
        <p:nvSpPr>
          <p:cNvPr id="3" name="Content Placeholder 2"/>
          <p:cNvSpPr>
            <a:spLocks noGrp="1"/>
          </p:cNvSpPr>
          <p:nvPr>
            <p:ph idx="1"/>
          </p:nvPr>
        </p:nvSpPr>
        <p:spPr>
          <a:xfrm>
            <a:off x="457200" y="1066800"/>
            <a:ext cx="8458200" cy="5318760"/>
          </a:xfrm>
        </p:spPr>
        <p:txBody>
          <a:bodyPr/>
          <a:lstStyle/>
          <a:p>
            <a:pPr marL="0" indent="0">
              <a:buNone/>
            </a:pPr>
            <a:r>
              <a:rPr lang="en-US" dirty="0"/>
              <a:t>Which feature can help best determine whether individuals will join or not?</a:t>
            </a:r>
          </a:p>
          <a:p>
            <a:endParaRPr lang="en-US" dirty="0"/>
          </a:p>
          <a:p>
            <a:pPr marL="571500" indent="-571500">
              <a:buFont typeface="+mj-lt"/>
              <a:buAutoNum type="romanUcPeriod"/>
            </a:pPr>
            <a:r>
              <a:rPr lang="en-US" dirty="0"/>
              <a:t>We can use any feature selection algorithm, </a:t>
            </a:r>
            <a:r>
              <a:rPr lang="en-US" i="1" dirty="0"/>
              <a:t>or</a:t>
            </a:r>
          </a:p>
          <a:p>
            <a:pPr marL="514350" indent="-514350">
              <a:buFont typeface="+mj-lt"/>
              <a:buAutoNum type="romanUcPeriod"/>
            </a:pPr>
            <a:endParaRPr lang="en-US" i="1" dirty="0"/>
          </a:p>
          <a:p>
            <a:pPr marL="514350" indent="-514350">
              <a:buFont typeface="+mj-lt"/>
              <a:buAutoNum type="romanUcPeriod"/>
            </a:pPr>
            <a:r>
              <a:rPr lang="en-US" dirty="0"/>
              <a:t>We can use a classification algorithm, such as decision tree learning</a:t>
            </a:r>
          </a:p>
          <a:p>
            <a:pPr lvl="1"/>
            <a:r>
              <a:rPr lang="en-US" dirty="0"/>
              <a:t>Most important Features are </a:t>
            </a:r>
            <a:r>
              <a:rPr lang="en-US" b="1" u="sng" dirty="0">
                <a:solidFill>
                  <a:srgbClr val="FF0000"/>
                </a:solidFill>
              </a:rPr>
              <a:t>ranked higher</a:t>
            </a:r>
          </a:p>
        </p:txBody>
      </p:sp>
    </p:spTree>
    <p:extLst>
      <p:ext uri="{BB962C8B-B14F-4D97-AF65-F5344CB8AC3E}">
        <p14:creationId xmlns:p14="http://schemas.microsoft.com/office/powerpoint/2010/main" val="929421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Decision Tree for Joining a Community</a:t>
            </a:r>
            <a:endParaRPr lang="en-US" dirty="0"/>
          </a:p>
        </p:txBody>
      </p:sp>
      <p:sp>
        <p:nvSpPr>
          <p:cNvPr id="3" name="Content Placeholder 2"/>
          <p:cNvSpPr>
            <a:spLocks noGrp="1"/>
          </p:cNvSpPr>
          <p:nvPr>
            <p:ph idx="1"/>
          </p:nvPr>
        </p:nvSpPr>
        <p:spPr>
          <a:xfrm>
            <a:off x="457200" y="1066800"/>
            <a:ext cx="8458200" cy="5318760"/>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b="1" dirty="0"/>
              <a:t>Are these features well-designed?</a:t>
            </a:r>
          </a:p>
          <a:p>
            <a:pPr lvl="1"/>
            <a:r>
              <a:rPr lang="en-US" sz="2000" dirty="0"/>
              <a:t>We can evaluate using classification performance metrics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234383"/>
            <a:ext cx="7868397" cy="3279149"/>
          </a:xfrm>
          <a:prstGeom prst="rect">
            <a:avLst/>
          </a:prstGeom>
        </p:spPr>
      </p:pic>
    </p:spTree>
    <p:extLst>
      <p:ext uri="{BB962C8B-B14F-4D97-AF65-F5344CB8AC3E}">
        <p14:creationId xmlns:p14="http://schemas.microsoft.com/office/powerpoint/2010/main" val="1820686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Behavior Analysis Methodology</a:t>
            </a:r>
            <a:endParaRPr lang="en-US" dirty="0"/>
          </a:p>
        </p:txBody>
      </p:sp>
      <p:sp>
        <p:nvSpPr>
          <p:cNvPr id="3" name="Content Placeholder 2"/>
          <p:cNvSpPr>
            <a:spLocks noGrp="1"/>
          </p:cNvSpPr>
          <p:nvPr>
            <p:ph idx="1"/>
          </p:nvPr>
        </p:nvSpPr>
        <p:spPr>
          <a:xfrm>
            <a:off x="457200" y="1066800"/>
            <a:ext cx="8458200" cy="5318760"/>
          </a:xfrm>
        </p:spPr>
        <p:txBody>
          <a:bodyPr>
            <a:normAutofit fontScale="70000" lnSpcReduction="20000"/>
          </a:bodyPr>
          <a:lstStyle/>
          <a:p>
            <a:r>
              <a:rPr lang="en-US" b="1" dirty="0">
                <a:solidFill>
                  <a:srgbClr val="FF0000"/>
                </a:solidFill>
              </a:rPr>
              <a:t>An observable behavior</a:t>
            </a:r>
            <a:endParaRPr lang="en-US" dirty="0">
              <a:solidFill>
                <a:srgbClr val="FF0000"/>
              </a:solidFill>
            </a:endParaRPr>
          </a:p>
          <a:p>
            <a:pPr lvl="1"/>
            <a:r>
              <a:rPr lang="en-US" dirty="0"/>
              <a:t>The behavior needs to be observable</a:t>
            </a:r>
          </a:p>
          <a:p>
            <a:pPr lvl="1"/>
            <a:r>
              <a:rPr lang="en-US" dirty="0"/>
              <a:t>E.g., accurately observing the joining of individuals (and possibly their joining times)</a:t>
            </a:r>
          </a:p>
          <a:p>
            <a:endParaRPr lang="en-US" b="1" dirty="0"/>
          </a:p>
          <a:p>
            <a:r>
              <a:rPr lang="en-US" b="1" dirty="0">
                <a:solidFill>
                  <a:srgbClr val="FF0000"/>
                </a:solidFill>
              </a:rPr>
              <a:t>Features: </a:t>
            </a:r>
          </a:p>
          <a:p>
            <a:pPr lvl="1"/>
            <a:r>
              <a:rPr lang="en-US" dirty="0"/>
              <a:t>Finding data features (covariates) that may or may not affect (or be affected by) the behavior </a:t>
            </a:r>
          </a:p>
          <a:p>
            <a:pPr lvl="1"/>
            <a:r>
              <a:rPr lang="en-US" dirty="0"/>
              <a:t>We need a domain expert for this step</a:t>
            </a:r>
          </a:p>
          <a:p>
            <a:endParaRPr lang="en-US" b="1" dirty="0"/>
          </a:p>
          <a:p>
            <a:r>
              <a:rPr lang="en-US" b="1" dirty="0">
                <a:solidFill>
                  <a:srgbClr val="FF0000"/>
                </a:solidFill>
              </a:rPr>
              <a:t>Feature-Behavior Association: </a:t>
            </a:r>
          </a:p>
          <a:p>
            <a:pPr lvl="1"/>
            <a:r>
              <a:rPr lang="en-US" dirty="0"/>
              <a:t>Find the relationship between features and behavior </a:t>
            </a:r>
          </a:p>
          <a:p>
            <a:pPr lvl="1"/>
            <a:r>
              <a:rPr lang="en-US" dirty="0"/>
              <a:t>E.g., use decision tree learning</a:t>
            </a:r>
          </a:p>
          <a:p>
            <a:endParaRPr lang="en-US" dirty="0"/>
          </a:p>
          <a:p>
            <a:r>
              <a:rPr lang="en-US" b="1" dirty="0">
                <a:solidFill>
                  <a:srgbClr val="FF0000"/>
                </a:solidFill>
              </a:rPr>
              <a:t>Evaluation</a:t>
            </a:r>
            <a:r>
              <a:rPr lang="en-US" dirty="0">
                <a:solidFill>
                  <a:srgbClr val="FF0000"/>
                </a:solidFill>
              </a:rPr>
              <a:t>:</a:t>
            </a:r>
          </a:p>
          <a:p>
            <a:pPr lvl="1"/>
            <a:r>
              <a:rPr lang="en-US" dirty="0"/>
              <a:t>The findings are due to the features and not to externalities. </a:t>
            </a:r>
          </a:p>
          <a:p>
            <a:pPr lvl="1"/>
            <a:r>
              <a:rPr lang="en-US" dirty="0"/>
              <a:t>E.g., we can use</a:t>
            </a:r>
          </a:p>
          <a:p>
            <a:pPr lvl="2"/>
            <a:r>
              <a:rPr lang="en-US" dirty="0"/>
              <a:t>classification accuracy</a:t>
            </a:r>
          </a:p>
          <a:p>
            <a:pPr lvl="2"/>
            <a:r>
              <a:rPr lang="en-US" dirty="0"/>
              <a:t>randomization tests (discussed later!)</a:t>
            </a:r>
          </a:p>
          <a:p>
            <a:pPr lvl="2"/>
            <a:r>
              <a:rPr lang="en-US" dirty="0"/>
              <a:t>or causality testing algorithms</a:t>
            </a:r>
          </a:p>
          <a:p>
            <a:endParaRPr lang="en-US" dirty="0"/>
          </a:p>
        </p:txBody>
      </p:sp>
    </p:spTree>
    <p:extLst>
      <p:ext uri="{BB962C8B-B14F-4D97-AF65-F5344CB8AC3E}">
        <p14:creationId xmlns:p14="http://schemas.microsoft.com/office/powerpoint/2010/main" val="1967557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Granger Causality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399" y="2743200"/>
                <a:ext cx="8703031" cy="3566160"/>
              </a:xfrm>
            </p:spPr>
            <p:txBody>
              <a:bodyPr>
                <a:normAutofit fontScale="92500" lnSpcReduction="10000"/>
              </a:bodyPr>
              <a:lstStyle/>
              <a:p>
                <a:pPr marL="0" indent="0">
                  <a:buNone/>
                </a:pPr>
                <a:r>
                  <a:rPr lang="en-US" dirty="0"/>
                  <a:t>Consider a linear regression model</a:t>
                </a:r>
              </a:p>
              <a:p>
                <a:r>
                  <a:rPr lang="en-US" dirty="0"/>
                  <a:t>We can predict </a:t>
                </a:r>
                <a14:m>
                  <m:oMath xmlns:m="http://schemas.openxmlformats.org/officeDocument/2006/math">
                    <m:r>
                      <a:rPr lang="en-US" b="1" i="1" dirty="0" smtClean="0">
                        <a:solidFill>
                          <a:srgbClr val="1923F3"/>
                        </a:solidFill>
                        <a:latin typeface="Cambria Math" panose="02040503050406030204" pitchFamily="18" charset="0"/>
                      </a:rPr>
                      <m:t>𝒀</m:t>
                    </m:r>
                    <m:r>
                      <a:rPr lang="en-US" b="1" i="1" baseline="-25000" dirty="0" smtClean="0">
                        <a:solidFill>
                          <a:srgbClr val="1923F3"/>
                        </a:solidFill>
                        <a:latin typeface="Cambria Math" panose="02040503050406030204" pitchFamily="18" charset="0"/>
                      </a:rPr>
                      <m:t>𝒕</m:t>
                    </m:r>
                    <m:r>
                      <a:rPr lang="en-US" b="1" i="1" baseline="-25000" dirty="0" smtClean="0">
                        <a:solidFill>
                          <a:srgbClr val="1923F3"/>
                        </a:solidFill>
                        <a:latin typeface="Cambria Math" panose="02040503050406030204" pitchFamily="18" charset="0"/>
                        <a:ea typeface="Cambria Math" panose="02040503050406030204" pitchFamily="18" charset="0"/>
                      </a:rPr>
                      <m:t>+</m:t>
                    </m:r>
                    <m:r>
                      <a:rPr lang="en-US" b="1" i="1" baseline="-25000" dirty="0" smtClean="0">
                        <a:solidFill>
                          <a:srgbClr val="1923F3"/>
                        </a:solidFill>
                        <a:latin typeface="Cambria Math" panose="02040503050406030204" pitchFamily="18" charset="0"/>
                      </a:rPr>
                      <m:t>𝟏</m:t>
                    </m:r>
                    <m:r>
                      <a:rPr lang="en-US" i="1" baseline="-25000" dirty="0" smtClean="0">
                        <a:latin typeface="Cambria Math" panose="02040503050406030204" pitchFamily="18" charset="0"/>
                      </a:rPr>
                      <m:t> </m:t>
                    </m:r>
                  </m:oMath>
                </a14:m>
                <a:r>
                  <a:rPr lang="en-US" dirty="0"/>
                  <a:t>by using either </a:t>
                </a:r>
                <a14:m>
                  <m:oMath xmlns:m="http://schemas.openxmlformats.org/officeDocument/2006/math">
                    <m:r>
                      <a:rPr lang="en-US" b="1" i="1" dirty="0" smtClean="0">
                        <a:solidFill>
                          <a:srgbClr val="1923F3"/>
                        </a:solidFill>
                        <a:latin typeface="Cambria Math" panose="02040503050406030204" pitchFamily="18" charset="0"/>
                      </a:rPr>
                      <m:t>𝒀</m:t>
                    </m:r>
                    <m:r>
                      <a:rPr lang="en-US" b="1" i="1" baseline="-25000" dirty="0" smtClean="0">
                        <a:solidFill>
                          <a:srgbClr val="1923F3"/>
                        </a:solidFill>
                        <a:latin typeface="Cambria Math" panose="02040503050406030204" pitchFamily="18" charset="0"/>
                      </a:rPr>
                      <m:t>𝟏</m:t>
                    </m:r>
                  </m:oMath>
                </a14:m>
                <a:r>
                  <a:rPr lang="en-US" b="1" baseline="-25000" dirty="0">
                    <a:solidFill>
                      <a:srgbClr val="1923F3"/>
                    </a:solidFill>
                  </a:rPr>
                  <a:t>, </a:t>
                </a:r>
                <a14:m>
                  <m:oMath xmlns:m="http://schemas.openxmlformats.org/officeDocument/2006/math">
                    <m:r>
                      <a:rPr lang="en-US" b="1" i="1" dirty="0" smtClean="0">
                        <a:solidFill>
                          <a:srgbClr val="1923F3"/>
                        </a:solidFill>
                        <a:latin typeface="Cambria Math" panose="02040503050406030204" pitchFamily="18" charset="0"/>
                      </a:rPr>
                      <m:t>𝒀</m:t>
                    </m:r>
                    <m:r>
                      <a:rPr lang="en-US" b="1" i="1" baseline="-25000" dirty="0" smtClean="0">
                        <a:solidFill>
                          <a:srgbClr val="1923F3"/>
                        </a:solidFill>
                        <a:latin typeface="Cambria Math" panose="02040503050406030204" pitchFamily="18" charset="0"/>
                      </a:rPr>
                      <m:t>𝟐</m:t>
                    </m:r>
                    <m:r>
                      <a:rPr lang="en-US" b="1" i="1" baseline="-25000" dirty="0" smtClean="0">
                        <a:solidFill>
                          <a:srgbClr val="1923F3"/>
                        </a:solidFill>
                        <a:latin typeface="Cambria Math" panose="02040503050406030204" pitchFamily="18" charset="0"/>
                      </a:rPr>
                      <m:t> </m:t>
                    </m:r>
                  </m:oMath>
                </a14:m>
                <a:r>
                  <a:rPr lang="en-US" b="1" dirty="0">
                    <a:solidFill>
                      <a:srgbClr val="1923F3"/>
                    </a:solidFill>
                  </a:rPr>
                  <a:t>… </a:t>
                </a:r>
                <a14:m>
                  <m:oMath xmlns:m="http://schemas.openxmlformats.org/officeDocument/2006/math">
                    <m:r>
                      <a:rPr lang="en-US" b="1" i="1" dirty="0" smtClean="0">
                        <a:solidFill>
                          <a:srgbClr val="1923F3"/>
                        </a:solidFill>
                        <a:latin typeface="Cambria Math" panose="02040503050406030204" pitchFamily="18" charset="0"/>
                      </a:rPr>
                      <m:t>𝒀</m:t>
                    </m:r>
                    <m:r>
                      <a:rPr lang="en-US" b="1" i="1" baseline="-25000" dirty="0" err="1" smtClean="0">
                        <a:solidFill>
                          <a:srgbClr val="1923F3"/>
                        </a:solidFill>
                        <a:latin typeface="Cambria Math" panose="02040503050406030204" pitchFamily="18" charset="0"/>
                      </a:rPr>
                      <m:t>𝒕</m:t>
                    </m:r>
                    <m:r>
                      <a:rPr lang="en-US" b="1" i="1" dirty="0" smtClean="0">
                        <a:solidFill>
                          <a:srgbClr val="1923F3"/>
                        </a:solidFill>
                        <a:latin typeface="Cambria Math" panose="02040503050406030204" pitchFamily="18" charset="0"/>
                      </a:rPr>
                      <m:t> </m:t>
                    </m:r>
                  </m:oMath>
                </a14:m>
                <a:r>
                  <a:rPr lang="en-US" dirty="0"/>
                  <a:t>or a combination of </a:t>
                </a:r>
                <a14:m>
                  <m:oMath xmlns:m="http://schemas.openxmlformats.org/officeDocument/2006/math">
                    <m:r>
                      <a:rPr lang="en-US" b="1" i="1" dirty="0" smtClean="0">
                        <a:solidFill>
                          <a:srgbClr val="FF0000"/>
                        </a:solidFill>
                        <a:latin typeface="Cambria Math" panose="02040503050406030204" pitchFamily="18" charset="0"/>
                      </a:rPr>
                      <m:t>𝑿</m:t>
                    </m:r>
                    <m:r>
                      <a:rPr lang="en-US" b="1" i="1" baseline="-25000" dirty="0" smtClean="0">
                        <a:solidFill>
                          <a:srgbClr val="FF0000"/>
                        </a:solidFill>
                        <a:latin typeface="Cambria Math" panose="02040503050406030204" pitchFamily="18" charset="0"/>
                      </a:rPr>
                      <m:t>𝟏</m:t>
                    </m:r>
                  </m:oMath>
                </a14:m>
                <a:r>
                  <a:rPr lang="en-US" b="1" baseline="-25000" dirty="0">
                    <a:solidFill>
                      <a:srgbClr val="FF0000"/>
                    </a:solidFill>
                  </a:rPr>
                  <a:t>, </a:t>
                </a:r>
                <a14:m>
                  <m:oMath xmlns:m="http://schemas.openxmlformats.org/officeDocument/2006/math">
                    <m:r>
                      <a:rPr lang="en-US" b="1" i="1" dirty="0" smtClean="0">
                        <a:solidFill>
                          <a:srgbClr val="FF0000"/>
                        </a:solidFill>
                        <a:latin typeface="Cambria Math" panose="02040503050406030204" pitchFamily="18" charset="0"/>
                      </a:rPr>
                      <m:t>𝑿</m:t>
                    </m:r>
                    <m:r>
                      <a:rPr lang="en-US" b="1" i="1" baseline="-25000" dirty="0" smtClean="0">
                        <a:solidFill>
                          <a:srgbClr val="FF0000"/>
                        </a:solidFill>
                        <a:latin typeface="Cambria Math" panose="02040503050406030204" pitchFamily="18" charset="0"/>
                      </a:rPr>
                      <m:t>𝟐</m:t>
                    </m:r>
                    <m:r>
                      <a:rPr lang="en-US" b="1" i="1" baseline="-25000" dirty="0" smtClean="0">
                        <a:solidFill>
                          <a:srgbClr val="FF0000"/>
                        </a:solidFill>
                        <a:latin typeface="Cambria Math" panose="02040503050406030204" pitchFamily="18" charset="0"/>
                      </a:rPr>
                      <m:t> </m:t>
                    </m:r>
                  </m:oMath>
                </a14:m>
                <a:r>
                  <a:rPr lang="en-US" b="1" dirty="0">
                    <a:solidFill>
                      <a:srgbClr val="FF0000"/>
                    </a:solidFill>
                  </a:rPr>
                  <a:t>… </a:t>
                </a:r>
                <a14:m>
                  <m:oMath xmlns:m="http://schemas.openxmlformats.org/officeDocument/2006/math">
                    <m:r>
                      <a:rPr lang="en-US" b="1" i="1" dirty="0" smtClean="0">
                        <a:solidFill>
                          <a:srgbClr val="FF0000"/>
                        </a:solidFill>
                        <a:latin typeface="Cambria Math" panose="02040503050406030204" pitchFamily="18" charset="0"/>
                      </a:rPr>
                      <m:t>𝑿</m:t>
                    </m:r>
                    <m:r>
                      <a:rPr lang="en-US" b="1" i="1" baseline="-25000" dirty="0" err="1" smtClean="0">
                        <a:solidFill>
                          <a:srgbClr val="FF0000"/>
                        </a:solidFill>
                        <a:latin typeface="Cambria Math" panose="02040503050406030204" pitchFamily="18" charset="0"/>
                      </a:rPr>
                      <m:t>𝒕</m:t>
                    </m:r>
                    <m:r>
                      <a:rPr lang="en-US" b="1" i="1" baseline="-25000" dirty="0" smtClean="0">
                        <a:solidFill>
                          <a:srgbClr val="FF0000"/>
                        </a:solidFill>
                        <a:latin typeface="Cambria Math" panose="02040503050406030204" pitchFamily="18" charset="0"/>
                      </a:rPr>
                      <m:t> </m:t>
                    </m:r>
                    <m:r>
                      <a:rPr lang="en-US" b="1" i="1" dirty="0" smtClean="0">
                        <a:solidFill>
                          <a:srgbClr val="FF0000"/>
                        </a:solidFill>
                        <a:latin typeface="Cambria Math" panose="02040503050406030204" pitchFamily="18" charset="0"/>
                      </a:rPr>
                      <m:t> </m:t>
                    </m:r>
                  </m:oMath>
                </a14:m>
                <a:r>
                  <a:rPr lang="en-US" dirty="0"/>
                  <a:t>and </a:t>
                </a:r>
                <a14:m>
                  <m:oMath xmlns:m="http://schemas.openxmlformats.org/officeDocument/2006/math">
                    <m:r>
                      <a:rPr lang="en-US" b="1" i="1" dirty="0" smtClean="0">
                        <a:solidFill>
                          <a:srgbClr val="1923F3"/>
                        </a:solidFill>
                        <a:latin typeface="Cambria Math" panose="02040503050406030204" pitchFamily="18" charset="0"/>
                      </a:rPr>
                      <m:t>𝒀</m:t>
                    </m:r>
                    <m:r>
                      <a:rPr lang="en-US" b="1" i="1" baseline="-25000" dirty="0" smtClean="0">
                        <a:solidFill>
                          <a:srgbClr val="1923F3"/>
                        </a:solidFill>
                        <a:latin typeface="Cambria Math" panose="02040503050406030204" pitchFamily="18" charset="0"/>
                      </a:rPr>
                      <m:t>𝟏</m:t>
                    </m:r>
                  </m:oMath>
                </a14:m>
                <a:r>
                  <a:rPr lang="en-US" b="1" baseline="-25000" dirty="0">
                    <a:solidFill>
                      <a:srgbClr val="1923F3"/>
                    </a:solidFill>
                  </a:rPr>
                  <a:t>, </a:t>
                </a:r>
                <a14:m>
                  <m:oMath xmlns:m="http://schemas.openxmlformats.org/officeDocument/2006/math">
                    <m:r>
                      <a:rPr lang="en-US" b="1" i="1" dirty="0" smtClean="0">
                        <a:solidFill>
                          <a:srgbClr val="1923F3"/>
                        </a:solidFill>
                        <a:latin typeface="Cambria Math" panose="02040503050406030204" pitchFamily="18" charset="0"/>
                      </a:rPr>
                      <m:t>𝒀</m:t>
                    </m:r>
                    <m:r>
                      <a:rPr lang="en-US" b="1" i="1" baseline="-25000" dirty="0" smtClean="0">
                        <a:solidFill>
                          <a:srgbClr val="1923F3"/>
                        </a:solidFill>
                        <a:latin typeface="Cambria Math" panose="02040503050406030204" pitchFamily="18" charset="0"/>
                      </a:rPr>
                      <m:t>𝟐</m:t>
                    </m:r>
                    <m:r>
                      <a:rPr lang="en-US" b="1" i="1" baseline="-25000" dirty="0" smtClean="0">
                        <a:solidFill>
                          <a:srgbClr val="1923F3"/>
                        </a:solidFill>
                        <a:latin typeface="Cambria Math" panose="02040503050406030204" pitchFamily="18" charset="0"/>
                      </a:rPr>
                      <m:t> </m:t>
                    </m:r>
                  </m:oMath>
                </a14:m>
                <a:r>
                  <a:rPr lang="en-US" b="1" dirty="0">
                    <a:solidFill>
                      <a:srgbClr val="1923F3"/>
                    </a:solidFill>
                  </a:rPr>
                  <a:t>… </a:t>
                </a:r>
                <a14:m>
                  <m:oMath xmlns:m="http://schemas.openxmlformats.org/officeDocument/2006/math">
                    <m:r>
                      <a:rPr lang="en-US" b="1" i="1" dirty="0" smtClean="0">
                        <a:solidFill>
                          <a:srgbClr val="1923F3"/>
                        </a:solidFill>
                        <a:latin typeface="Cambria Math" panose="02040503050406030204" pitchFamily="18" charset="0"/>
                      </a:rPr>
                      <m:t>𝒀</m:t>
                    </m:r>
                    <m:r>
                      <a:rPr lang="en-US" b="1" i="1" baseline="-25000" dirty="0" err="1" smtClean="0">
                        <a:solidFill>
                          <a:srgbClr val="1923F3"/>
                        </a:solidFill>
                        <a:latin typeface="Cambria Math" panose="02040503050406030204" pitchFamily="18" charset="0"/>
                      </a:rPr>
                      <m:t>𝒕</m:t>
                    </m:r>
                  </m:oMath>
                </a14:m>
                <a:endParaRPr lang="en-US" b="1" dirty="0"/>
              </a:p>
              <a:p>
                <a:pPr lvl="1"/>
                <a:endParaRPr lang="en-US" dirty="0"/>
              </a:p>
              <a:p>
                <a:pPr lvl="1"/>
                <a:endParaRPr lang="en-US" dirty="0"/>
              </a:p>
              <a:p>
                <a:pPr lvl="1"/>
                <a:endParaRPr lang="en-US" dirty="0"/>
              </a:p>
              <a:p>
                <a:pPr lvl="1"/>
                <a:endParaRPr lang="en-US" dirty="0"/>
              </a:p>
              <a:p>
                <a:r>
                  <a:rPr lang="en-US" dirty="0"/>
                  <a:t>If </a:t>
                </a:r>
                <a14:m>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ea typeface="Cambria Math" panose="02040503050406030204" pitchFamily="18" charset="0"/>
                          </a:rPr>
                          <m:t>𝜺</m:t>
                        </m:r>
                      </m:e>
                      <m:sub>
                        <m:r>
                          <a:rPr lang="en-US" b="1" i="1" smtClean="0">
                            <a:solidFill>
                              <a:srgbClr val="FF0000"/>
                            </a:solidFill>
                            <a:latin typeface="Cambria Math" panose="02040503050406030204" pitchFamily="18" charset="0"/>
                          </a:rPr>
                          <m:t>𝟐</m:t>
                        </m:r>
                      </m:sub>
                    </m:sSub>
                    <m:r>
                      <a:rPr lang="en-US" b="1" i="1" smtClean="0">
                        <a:solidFill>
                          <a:srgbClr val="FF0000"/>
                        </a:solidFill>
                        <a:latin typeface="Cambria Math" panose="02040503050406030204" pitchFamily="18" charset="0"/>
                      </a:rPr>
                      <m:t>&lt;</m:t>
                    </m:r>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ea typeface="Cambria Math" panose="02040503050406030204" pitchFamily="18" charset="0"/>
                          </a:rPr>
                          <m:t>𝜺</m:t>
                        </m:r>
                      </m:e>
                      <m:sub>
                        <m:r>
                          <a:rPr lang="en-US" b="1" i="1" smtClean="0">
                            <a:solidFill>
                              <a:srgbClr val="FF0000"/>
                            </a:solidFill>
                            <a:latin typeface="Cambria Math" panose="02040503050406030204" pitchFamily="18" charset="0"/>
                            <a:ea typeface="Cambria Math" panose="02040503050406030204" pitchFamily="18" charset="0"/>
                          </a:rPr>
                          <m:t>𝟏</m:t>
                        </m:r>
                      </m:sub>
                    </m:sSub>
                  </m:oMath>
                </a14:m>
                <a:r>
                  <a:rPr lang="en-US" dirty="0"/>
                  <a:t>then </a:t>
                </a:r>
                <a14:m>
                  <m:oMath xmlns:m="http://schemas.openxmlformats.org/officeDocument/2006/math">
                    <m:r>
                      <a:rPr lang="en-US" b="1" i="1" dirty="0" smtClean="0">
                        <a:latin typeface="Cambria Math" panose="02040503050406030204" pitchFamily="18" charset="0"/>
                      </a:rPr>
                      <m:t>𝑿</m:t>
                    </m:r>
                    <m:r>
                      <a:rPr lang="en-US" i="1" dirty="0" smtClean="0">
                        <a:latin typeface="Cambria Math" panose="02040503050406030204" pitchFamily="18" charset="0"/>
                      </a:rPr>
                      <m:t> </m:t>
                    </m:r>
                  </m:oMath>
                </a14:m>
                <a:r>
                  <a:rPr lang="en-US" dirty="0"/>
                  <a:t>Granger Causes </a:t>
                </a:r>
                <a14:m>
                  <m:oMath xmlns:m="http://schemas.openxmlformats.org/officeDocument/2006/math">
                    <m:r>
                      <a:rPr lang="en-US" b="1" i="1" dirty="0" smtClean="0">
                        <a:latin typeface="Cambria Math" panose="02040503050406030204" pitchFamily="18" charset="0"/>
                      </a:rPr>
                      <m:t>𝒀</m:t>
                    </m:r>
                    <m:r>
                      <a:rPr lang="en-US" i="1" dirty="0" smtClean="0">
                        <a:latin typeface="Cambria Math" panose="02040503050406030204" pitchFamily="18" charset="0"/>
                      </a:rPr>
                      <m:t> </m:t>
                    </m:r>
                  </m:oMath>
                </a14:m>
                <a:endParaRPr lang="en-US" dirty="0"/>
              </a:p>
              <a:p>
                <a:pPr lvl="2"/>
                <a:r>
                  <a:rPr lang="en-US" b="1" dirty="0"/>
                  <a:t>Why is this not causality?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399" y="2743200"/>
                <a:ext cx="8703031" cy="3566160"/>
              </a:xfrm>
              <a:blipFill>
                <a:blip r:embed="rId5"/>
                <a:stretch>
                  <a:fillRect l="-1261" t="-2564" b="-171"/>
                </a:stretch>
              </a:blipFill>
            </p:spPr>
            <p:txBody>
              <a:bodyPr/>
              <a:lstStyle/>
              <a:p>
                <a:r>
                  <a:rPr lang="en-US">
                    <a:noFill/>
                  </a:rPr>
                  <a:t> </a:t>
                </a:r>
              </a:p>
            </p:txBody>
          </p:sp>
        </mc:Fallback>
      </mc:AlternateContent>
      <p:pic>
        <p:nvPicPr>
          <p:cNvPr id="10" name="Picture 9"/>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04800" y="1544127"/>
            <a:ext cx="8636953" cy="882591"/>
          </a:xfrm>
          <a:prstGeom prst="rect">
            <a:avLst/>
          </a:prstGeom>
        </p:spPr>
      </p:pic>
      <p:pic>
        <p:nvPicPr>
          <p:cNvPr id="4" name="Picture 3"/>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828800" y="4115279"/>
            <a:ext cx="3622857" cy="475428"/>
          </a:xfrm>
          <a:prstGeom prst="rect">
            <a:avLst/>
          </a:prstGeom>
        </p:spPr>
      </p:pic>
      <p:pic>
        <p:nvPicPr>
          <p:cNvPr id="6" name="Picture 5"/>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807896" y="4639295"/>
            <a:ext cx="5801145" cy="475428"/>
          </a:xfrm>
          <a:prstGeom prst="rect">
            <a:avLst/>
          </a:prstGeom>
        </p:spPr>
      </p:pic>
      <p:pic>
        <p:nvPicPr>
          <p:cNvPr id="3074" name="Picture 2" descr="Clive Granger by Olaf Storbeck.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39000" y="206205"/>
            <a:ext cx="1502220" cy="11317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359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a:t>II. Individual Behavior Modeling</a:t>
            </a:r>
            <a:endParaRPr lang="en-US" dirty="0"/>
          </a:p>
        </p:txBody>
      </p:sp>
    </p:spTree>
    <p:extLst>
      <p:ext uri="{BB962C8B-B14F-4D97-AF65-F5344CB8AC3E}">
        <p14:creationId xmlns:p14="http://schemas.microsoft.com/office/powerpoint/2010/main" val="135205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Individual Behavior Modeling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382000" cy="5318760"/>
              </a:xfrm>
            </p:spPr>
            <p:txBody>
              <a:bodyPr>
                <a:normAutofit fontScale="85000" lnSpcReduction="20000"/>
              </a:bodyPr>
              <a:lstStyle/>
              <a:p>
                <a:r>
                  <a:rPr lang="en-US" dirty="0"/>
                  <a:t>Models in </a:t>
                </a:r>
              </a:p>
              <a:p>
                <a:pPr lvl="1"/>
                <a:r>
                  <a:rPr lang="en-US" dirty="0"/>
                  <a:t>Economics, Game Theory, and Network Science</a:t>
                </a:r>
              </a:p>
              <a:p>
                <a:endParaRPr lang="en-US" dirty="0"/>
              </a:p>
              <a:p>
                <a:pPr marL="0" indent="0">
                  <a:buNone/>
                </a:pPr>
                <a:r>
                  <a:rPr lang="en-US" dirty="0"/>
                  <a:t>We can use:</a:t>
                </a:r>
              </a:p>
              <a:p>
                <a:pPr marL="457200" lvl="1" indent="0">
                  <a:buNone/>
                </a:pPr>
                <a:r>
                  <a:rPr lang="en-US" b="1" dirty="0">
                    <a:solidFill>
                      <a:srgbClr val="FF0000"/>
                    </a:solidFill>
                  </a:rPr>
                  <a:t>1. Threshold Models</a:t>
                </a:r>
                <a:r>
                  <a:rPr lang="en-US" dirty="0"/>
                  <a:t>: we need to learn thresholds and weights</a:t>
                </a:r>
              </a:p>
              <a:p>
                <a:pPr lvl="2"/>
                <a14:m>
                  <m:oMath xmlns:m="http://schemas.openxmlformats.org/officeDocument/2006/math">
                    <m:r>
                      <a:rPr lang="en-US" i="1" dirty="0" smtClean="0">
                        <a:latin typeface="Cambria Math" panose="02040503050406030204" pitchFamily="18" charset="0"/>
                      </a:rPr>
                      <m:t>𝑊</m:t>
                    </m:r>
                    <m:r>
                      <a:rPr lang="en-US" sz="1000" i="1" dirty="0" err="1" smtClean="0">
                        <a:latin typeface="Cambria Math" panose="02040503050406030204" pitchFamily="18" charset="0"/>
                      </a:rPr>
                      <m:t>𝑖𝑗</m:t>
                    </m:r>
                    <m:r>
                      <a:rPr lang="en-US" sz="1000" i="1" dirty="0" smtClean="0">
                        <a:latin typeface="Cambria Math" panose="02040503050406030204" pitchFamily="18" charset="0"/>
                      </a:rPr>
                      <m:t> </m:t>
                    </m:r>
                  </m:oMath>
                </a14:m>
                <a:r>
                  <a:rPr lang="en-US" dirty="0"/>
                  <a:t>can be defined as the fraction of times user </a:t>
                </a:r>
                <a14:m>
                  <m:oMath xmlns:m="http://schemas.openxmlformats.org/officeDocument/2006/math">
                    <m:r>
                      <a:rPr lang="en-US" i="1" dirty="0" smtClean="0">
                        <a:latin typeface="Cambria Math" panose="02040503050406030204" pitchFamily="18" charset="0"/>
                      </a:rPr>
                      <m:t>𝑖</m:t>
                    </m:r>
                  </m:oMath>
                </a14:m>
                <a:r>
                  <a:rPr lang="en-US" dirty="0"/>
                  <a:t> buys a product and user </a:t>
                </a:r>
                <a14:m>
                  <m:oMath xmlns:m="http://schemas.openxmlformats.org/officeDocument/2006/math">
                    <m:r>
                      <a:rPr lang="en-US" i="1" dirty="0" smtClean="0">
                        <a:latin typeface="Cambria Math" panose="02040503050406030204" pitchFamily="18" charset="0"/>
                      </a:rPr>
                      <m:t>𝑗</m:t>
                    </m:r>
                  </m:oMath>
                </a14:m>
                <a:r>
                  <a:rPr lang="en-US" dirty="0"/>
                  <a:t> buys the same product </a:t>
                </a:r>
                <a:r>
                  <a:rPr lang="en-US" b="1" dirty="0"/>
                  <a:t>soon </a:t>
                </a:r>
                <a:r>
                  <a:rPr lang="en-US" dirty="0"/>
                  <a:t>after that</a:t>
                </a:r>
              </a:p>
              <a:p>
                <a:pPr lvl="3"/>
                <a:r>
                  <a:rPr lang="en-US" dirty="0"/>
                  <a:t>When  is soon?</a:t>
                </a:r>
              </a:p>
              <a:p>
                <a:pPr lvl="1"/>
                <a:endParaRPr lang="en-US" dirty="0"/>
              </a:p>
              <a:p>
                <a:pPr lvl="1"/>
                <a:r>
                  <a:rPr lang="en-US" dirty="0"/>
                  <a:t>Similarly, thresholds can be estimated by taking into account the average number of friends who need to buy a product before user </a:t>
                </a:r>
                <a14:m>
                  <m:oMath xmlns:m="http://schemas.openxmlformats.org/officeDocument/2006/math">
                    <m:r>
                      <a:rPr lang="en-US" i="1" dirty="0" smtClean="0">
                        <a:latin typeface="Cambria Math" panose="02040503050406030204" pitchFamily="18" charset="0"/>
                      </a:rPr>
                      <m:t>𝑖</m:t>
                    </m:r>
                  </m:oMath>
                </a14:m>
                <a:r>
                  <a:rPr lang="en-US" dirty="0"/>
                  <a:t> decides to buy it.</a:t>
                </a:r>
              </a:p>
              <a:p>
                <a:pPr lvl="1"/>
                <a:endParaRPr lang="en-US" dirty="0"/>
              </a:p>
              <a:p>
                <a:pPr lvl="1"/>
                <a:r>
                  <a:rPr lang="en-US" dirty="0"/>
                  <a:t>What if friends don’t buy the same products?</a:t>
                </a:r>
              </a:p>
              <a:p>
                <a:pPr lvl="2"/>
                <a:r>
                  <a:rPr lang="en-US" dirty="0"/>
                  <a:t>We can find the most similar individuals  or items (similar to collaborative filtering methods)</a:t>
                </a:r>
              </a:p>
              <a:p>
                <a:pPr marL="457200" lvl="1" indent="0">
                  <a:buNone/>
                </a:pPr>
                <a:endParaRPr lang="en-US" b="1" dirty="0">
                  <a:solidFill>
                    <a:srgbClr val="FF0000"/>
                  </a:solidFill>
                </a:endParaRPr>
              </a:p>
              <a:p>
                <a:pPr marL="457200" lvl="1" indent="0">
                  <a:buNone/>
                </a:pPr>
                <a:r>
                  <a:rPr lang="en-US" b="1" dirty="0">
                    <a:solidFill>
                      <a:srgbClr val="FF0000"/>
                    </a:solidFill>
                  </a:rPr>
                  <a:t>2. Cascade Models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382000" cy="5318760"/>
              </a:xfrm>
              <a:blipFill rotWithShape="0">
                <a:blip r:embed="rId2"/>
                <a:stretch>
                  <a:fillRect l="-1091" t="-2176"/>
                </a:stretch>
              </a:blipFill>
            </p:spPr>
            <p:txBody>
              <a:bodyPr/>
              <a:lstStyle/>
              <a:p>
                <a:r>
                  <a:rPr lang="en-US">
                    <a:noFill/>
                  </a:rPr>
                  <a:t> </a:t>
                </a:r>
              </a:p>
            </p:txBody>
          </p:sp>
        </mc:Fallback>
      </mc:AlternateContent>
    </p:spTree>
    <p:extLst>
      <p:ext uri="{BB962C8B-B14F-4D97-AF65-F5344CB8AC3E}">
        <p14:creationId xmlns:p14="http://schemas.microsoft.com/office/powerpoint/2010/main" val="625170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a:t>III. Individual Behavior Prediction</a:t>
            </a:r>
            <a:endParaRPr lang="en-US" dirty="0"/>
          </a:p>
        </p:txBody>
      </p:sp>
    </p:spTree>
    <p:extLst>
      <p:ext uri="{BB962C8B-B14F-4D97-AF65-F5344CB8AC3E}">
        <p14:creationId xmlns:p14="http://schemas.microsoft.com/office/powerpoint/2010/main" val="874617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Individual Behavior Prediction</a:t>
            </a:r>
            <a:endParaRPr lang="en-US" dirty="0"/>
          </a:p>
        </p:txBody>
      </p:sp>
      <p:sp>
        <p:nvSpPr>
          <p:cNvPr id="3" name="Content Placeholder 2"/>
          <p:cNvSpPr>
            <a:spLocks noGrp="1"/>
          </p:cNvSpPr>
          <p:nvPr>
            <p:ph idx="1"/>
          </p:nvPr>
        </p:nvSpPr>
        <p:spPr>
          <a:xfrm>
            <a:off x="457200" y="1066800"/>
            <a:ext cx="8686800" cy="5318760"/>
          </a:xfrm>
        </p:spPr>
        <p:txBody>
          <a:bodyPr>
            <a:normAutofit/>
          </a:bodyPr>
          <a:lstStyle/>
          <a:p>
            <a:r>
              <a:rPr lang="en-US" dirty="0"/>
              <a:t>Most behaviors result in newly formed links in social media. </a:t>
            </a:r>
          </a:p>
          <a:p>
            <a:pPr lvl="1"/>
            <a:r>
              <a:rPr lang="en-US" dirty="0"/>
              <a:t>It can be a link to a user, as in befriending behavior;</a:t>
            </a:r>
          </a:p>
          <a:p>
            <a:pPr lvl="1"/>
            <a:r>
              <a:rPr lang="en-US" dirty="0"/>
              <a:t>A link to an entity, as in buying behavior; or </a:t>
            </a:r>
          </a:p>
          <a:p>
            <a:pPr lvl="1"/>
            <a:r>
              <a:rPr lang="en-US" dirty="0"/>
              <a:t>A link to a community, as in joining behavior. </a:t>
            </a:r>
          </a:p>
          <a:p>
            <a:pPr lvl="1"/>
            <a:endParaRPr lang="en-US" dirty="0"/>
          </a:p>
          <a:p>
            <a:r>
              <a:rPr lang="en-US" dirty="0"/>
              <a:t>We can formulate many of these behaviors as a </a:t>
            </a:r>
            <a:r>
              <a:rPr lang="en-US" b="1" dirty="0">
                <a:solidFill>
                  <a:srgbClr val="FF0000"/>
                </a:solidFill>
              </a:rPr>
              <a:t>link prediction </a:t>
            </a:r>
            <a:r>
              <a:rPr lang="en-US" dirty="0"/>
              <a:t>problem.</a:t>
            </a:r>
            <a:endParaRPr lang="en-US" b="1" dirty="0">
              <a:solidFill>
                <a:srgbClr val="FF0000"/>
              </a:solidFill>
            </a:endParaRPr>
          </a:p>
        </p:txBody>
      </p:sp>
    </p:spTree>
    <p:extLst>
      <p:ext uri="{BB962C8B-B14F-4D97-AF65-F5344CB8AC3E}">
        <p14:creationId xmlns:p14="http://schemas.microsoft.com/office/powerpoint/2010/main" val="4001280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970" y="0"/>
            <a:ext cx="9099030" cy="4114800"/>
          </a:xfrm>
          <a:ln>
            <a:solidFill>
              <a:schemeClr val="bg1"/>
            </a:solidFill>
          </a:ln>
        </p:spPr>
        <p:txBody>
          <a:bodyPr>
            <a:noAutofit/>
          </a:bodyPr>
          <a:lstStyle/>
          <a:p>
            <a:pPr marL="0" indent="0" algn="l"/>
            <a:r>
              <a:rPr lang="en-US" sz="2800" dirty="0">
                <a:solidFill>
                  <a:schemeClr val="tx1"/>
                </a:solidFill>
              </a:rPr>
              <a:t>Dear instructors/users of these slides: </a:t>
            </a:r>
            <a:br>
              <a:rPr lang="en-US" sz="2800" dirty="0">
                <a:solidFill>
                  <a:schemeClr val="tx1"/>
                </a:solidFill>
              </a:rPr>
            </a:br>
            <a:br>
              <a:rPr lang="en-US" sz="2800" dirty="0">
                <a:solidFill>
                  <a:schemeClr val="tx1"/>
                </a:solidFill>
              </a:rPr>
            </a:br>
            <a:r>
              <a:rPr lang="en-US" sz="2800" b="0" dirty="0">
                <a:solidFill>
                  <a:schemeClr val="tx1"/>
                </a:solidFill>
              </a:rPr>
              <a:t>Please feel free to include these slides in your own material, or modify them as you see fit. If you decide to incorporate these slides into your presentations, please include the following note:</a:t>
            </a:r>
            <a:br>
              <a:rPr lang="en-US" sz="2800" dirty="0">
                <a:solidFill>
                  <a:schemeClr val="tx1"/>
                </a:solidFill>
              </a:rPr>
            </a:br>
            <a:endParaRPr lang="en-US" sz="2800" dirty="0">
              <a:solidFill>
                <a:schemeClr val="tx1"/>
              </a:solidFill>
            </a:endParaRPr>
          </a:p>
        </p:txBody>
      </p:sp>
      <p:sp>
        <p:nvSpPr>
          <p:cNvPr id="4" name="Title 2"/>
          <p:cNvSpPr txBox="1">
            <a:spLocks/>
          </p:cNvSpPr>
          <p:nvPr/>
        </p:nvSpPr>
        <p:spPr>
          <a:xfrm>
            <a:off x="152400" y="3429000"/>
            <a:ext cx="8534400" cy="1371600"/>
          </a:xfrm>
          <a:prstGeom prst="roundRect">
            <a:avLst/>
          </a:prstGeom>
          <a:ln/>
        </p:spPr>
        <p:style>
          <a:lnRef idx="2">
            <a:schemeClr val="dk1"/>
          </a:lnRef>
          <a:fillRef idx="1">
            <a:schemeClr val="lt1"/>
          </a:fillRef>
          <a:effectRef idx="0">
            <a:schemeClr val="dk1"/>
          </a:effectRef>
          <a:fontRef idx="minor">
            <a:schemeClr val="dk1"/>
          </a:fontRef>
        </p:style>
        <p:txBody>
          <a:bodyPr anchor="ctr" anchorCtr="0">
            <a:noAutofit/>
          </a:bodyPr>
          <a:lstStyle>
            <a:lvl1pPr algn="ctr" defTabSz="914400" rtl="0" eaLnBrk="1" latinLnBrk="0" hangingPunct="1">
              <a:spcBef>
                <a:spcPct val="0"/>
              </a:spcBef>
              <a:buNone/>
              <a:defRPr lang="en-US" sz="4400" b="1" kern="1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a:defRPr/>
            </a:lvl2pPr>
            <a:lvl3pPr>
              <a:defRPr/>
            </a:lvl3pPr>
            <a:lvl4pPr>
              <a:defRPr/>
            </a:lvl4pPr>
            <a:lvl5pPr>
              <a:defRPr/>
            </a:lvl5pPr>
            <a:lvl6pPr>
              <a:defRPr/>
            </a:lvl6pPr>
            <a:lvl7pPr>
              <a:defRPr/>
            </a:lvl7pPr>
            <a:lvl8pPr>
              <a:defRPr/>
            </a:lvl8pPr>
            <a:lvl9pPr>
              <a:defRPr/>
            </a:lvl9pPr>
          </a:lstStyle>
          <a:p>
            <a:pPr algn="l"/>
            <a:r>
              <a:rPr lang="en-US" sz="2400" b="0" dirty="0">
                <a:solidFill>
                  <a:schemeClr val="tx1"/>
                </a:solidFill>
              </a:rPr>
              <a:t>R. Zafarani, M. A. Abbasi, and H. Liu,</a:t>
            </a:r>
            <a:r>
              <a:rPr lang="en-US" sz="2400" dirty="0">
                <a:solidFill>
                  <a:schemeClr val="tx1"/>
                </a:solidFill>
              </a:rPr>
              <a:t> </a:t>
            </a:r>
            <a:r>
              <a:rPr lang="en-US" sz="2400" b="0" i="1" dirty="0">
                <a:solidFill>
                  <a:schemeClr val="tx1"/>
                </a:solidFill>
              </a:rPr>
              <a:t>Social Media Mining: An Introduction</a:t>
            </a:r>
            <a:r>
              <a:rPr lang="en-US" sz="2400" b="0" dirty="0">
                <a:solidFill>
                  <a:schemeClr val="tx1"/>
                </a:solidFill>
              </a:rPr>
              <a:t>, Cambridge University Press, 2014. </a:t>
            </a:r>
          </a:p>
          <a:p>
            <a:pPr algn="l"/>
            <a:r>
              <a:rPr lang="en-US" sz="2400" b="0" dirty="0">
                <a:solidFill>
                  <a:schemeClr val="tx1"/>
                </a:solidFill>
              </a:rPr>
              <a:t>Free book and slides at </a:t>
            </a:r>
            <a:r>
              <a:rPr lang="en-US" sz="2400" dirty="0">
                <a:solidFill>
                  <a:schemeClr val="tx1"/>
                </a:solidFill>
              </a:rPr>
              <a:t>http://socialmediamining.info/</a:t>
            </a:r>
          </a:p>
        </p:txBody>
      </p:sp>
      <p:sp>
        <p:nvSpPr>
          <p:cNvPr id="2" name="Rectangle 1"/>
          <p:cNvSpPr/>
          <p:nvPr/>
        </p:nvSpPr>
        <p:spPr>
          <a:xfrm>
            <a:off x="152400" y="5065693"/>
            <a:ext cx="6248400" cy="954107"/>
          </a:xfrm>
          <a:prstGeom prst="rect">
            <a:avLst/>
          </a:prstGeom>
        </p:spPr>
        <p:txBody>
          <a:bodyPr wrap="square">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or include a link to the website: </a:t>
            </a:r>
            <a:br>
              <a:rPr lang="en-US" sz="2800" dirty="0">
                <a:latin typeface="Open Sans" panose="020B0606030504020204" pitchFamily="34" charset="0"/>
                <a:ea typeface="Open Sans" panose="020B0606030504020204" pitchFamily="34" charset="0"/>
                <a:cs typeface="Open Sans" panose="020B0606030504020204" pitchFamily="34" charset="0"/>
              </a:rPr>
            </a:br>
            <a:r>
              <a:rPr lang="en-US" sz="2800" b="1" dirty="0">
                <a:latin typeface="Open Sans" panose="020B0606030504020204" pitchFamily="34" charset="0"/>
                <a:ea typeface="Open Sans" panose="020B0606030504020204" pitchFamily="34" charset="0"/>
                <a:cs typeface="Open Sans" panose="020B0606030504020204" pitchFamily="34" charset="0"/>
              </a:rPr>
              <a:t>http://socialmediamining.info/</a:t>
            </a:r>
          </a:p>
        </p:txBody>
      </p:sp>
    </p:spTree>
    <p:extLst>
      <p:ext uri="{BB962C8B-B14F-4D97-AF65-F5344CB8AC3E}">
        <p14:creationId xmlns:p14="http://schemas.microsoft.com/office/powerpoint/2010/main" val="4051488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Link Prediction </a:t>
            </a:r>
            <a:r>
              <a:rPr lang="en-US" dirty="0"/>
              <a:t>- Setup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0"/>
                <a:ext cx="8686800" cy="5394960"/>
              </a:xfrm>
            </p:spPr>
            <p:txBody>
              <a:bodyPr>
                <a:normAutofit fontScale="70000" lnSpcReduction="20000"/>
              </a:bodyPr>
              <a:lstStyle/>
              <a:p>
                <a:r>
                  <a:rPr lang="en-US" dirty="0"/>
                  <a:t>Given a graph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𝐸</m:t>
                    </m:r>
                    <m:r>
                      <a:rPr lang="en-US" i="1" dirty="0" smtClean="0">
                        <a:latin typeface="Cambria Math" panose="02040503050406030204" pitchFamily="18" charset="0"/>
                      </a:rPr>
                      <m:t>)</m:t>
                    </m:r>
                  </m:oMath>
                </a14:m>
                <a:r>
                  <a:rPr lang="en-US" dirty="0"/>
                  <a:t>, let </a:t>
                </a:r>
                <a14:m>
                  <m:oMath xmlns:m="http://schemas.openxmlformats.org/officeDocument/2006/math">
                    <m:r>
                      <a:rPr lang="en-US" i="1" dirty="0" smtClean="0">
                        <a:latin typeface="Cambria Math" panose="02040503050406030204" pitchFamily="18" charset="0"/>
                      </a:rPr>
                      <m:t>𝑒</m:t>
                    </m:r>
                    <m:r>
                      <a:rPr lang="en-US" i="1" dirty="0" smtClean="0">
                        <a:latin typeface="Cambria Math" panose="02040503050406030204" pitchFamily="18" charset="0"/>
                      </a:rPr>
                      <m:t>(</m:t>
                    </m:r>
                    <m:r>
                      <a:rPr lang="en-US" i="1" dirty="0" err="1" smtClean="0">
                        <a:latin typeface="Cambria Math" panose="02040503050406030204" pitchFamily="18" charset="0"/>
                      </a:rPr>
                      <m:t>𝑢</m:t>
                    </m:r>
                    <m:r>
                      <a:rPr lang="en-US" i="1" dirty="0" err="1" smtClean="0">
                        <a:latin typeface="Cambria Math" panose="02040503050406030204" pitchFamily="18" charset="0"/>
                      </a:rPr>
                      <m:t>,</m:t>
                    </m:r>
                    <m:r>
                      <a:rPr lang="en-US" i="1" dirty="0" err="1" smtClean="0">
                        <a:latin typeface="Cambria Math" panose="02040503050406030204" pitchFamily="18" charset="0"/>
                      </a:rPr>
                      <m:t>𝑣</m:t>
                    </m:r>
                    <m:r>
                      <a:rPr lang="en-US" i="1" dirty="0" smtClean="0">
                        <a:latin typeface="Cambria Math" panose="02040503050406030204" pitchFamily="18" charset="0"/>
                      </a:rPr>
                      <m:t>)</m:t>
                    </m:r>
                  </m:oMath>
                </a14:m>
                <a:r>
                  <a:rPr lang="en-US" dirty="0"/>
                  <a:t> denote edge between nodes </a:t>
                </a:r>
                <a14:m>
                  <m:oMath xmlns:m="http://schemas.openxmlformats.org/officeDocument/2006/math">
                    <m:r>
                      <a:rPr lang="en-US" i="1" dirty="0" smtClean="0">
                        <a:latin typeface="Cambria Math" panose="02040503050406030204" pitchFamily="18" charset="0"/>
                      </a:rPr>
                      <m:t>𝑢</m:t>
                    </m:r>
                    <m:r>
                      <a:rPr lang="en-US" i="1" dirty="0" smtClean="0">
                        <a:latin typeface="Cambria Math" panose="02040503050406030204" pitchFamily="18" charset="0"/>
                      </a:rPr>
                      <m:t> </m:t>
                    </m:r>
                  </m:oMath>
                </a14:m>
                <a:r>
                  <a:rPr lang="en-US" dirty="0"/>
                  <a:t>and </a:t>
                </a:r>
                <a14:m>
                  <m:oMath xmlns:m="http://schemas.openxmlformats.org/officeDocument/2006/math">
                    <m:r>
                      <a:rPr lang="en-US" i="1" dirty="0" smtClean="0">
                        <a:latin typeface="Cambria Math" panose="02040503050406030204" pitchFamily="18" charset="0"/>
                      </a:rPr>
                      <m:t>𝑣</m:t>
                    </m:r>
                  </m:oMath>
                </a14:m>
                <a:endParaRPr lang="en-US" dirty="0"/>
              </a:p>
              <a:p>
                <a:pPr lvl="1"/>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m:t>
                    </m:r>
                    <m:r>
                      <a:rPr lang="en-US" i="1" dirty="0" smtClean="0">
                        <a:latin typeface="Cambria Math" panose="02040503050406030204" pitchFamily="18" charset="0"/>
                      </a:rPr>
                      <m:t>𝑒</m:t>
                    </m:r>
                    <m:r>
                      <a:rPr lang="en-US" i="1" dirty="0" smtClean="0">
                        <a:latin typeface="Cambria Math" panose="02040503050406030204" pitchFamily="18" charset="0"/>
                      </a:rPr>
                      <m:t>)</m:t>
                    </m:r>
                  </m:oMath>
                </a14:m>
                <a:r>
                  <a:rPr lang="en-US" dirty="0"/>
                  <a:t> denotes the time that the edge was formed</a:t>
                </a:r>
              </a:p>
              <a:p>
                <a:endParaRPr lang="en-US" dirty="0"/>
              </a:p>
              <a:p>
                <a:r>
                  <a:rPr lang="en-US" dirty="0"/>
                  <a:t>Let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𝑡</m:t>
                        </m:r>
                      </m:e>
                      <m:sub>
                        <m:r>
                          <a:rPr lang="en-US" i="1" dirty="0">
                            <a:latin typeface="Cambria Math" panose="02040503050406030204" pitchFamily="18" charset="0"/>
                          </a:rPr>
                          <m:t>1</m:t>
                        </m:r>
                      </m:sub>
                    </m:sSub>
                    <m:r>
                      <a:rPr lang="en-US"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𝑡</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m:t>
                    </m:r>
                  </m:oMath>
                </a14:m>
                <a:r>
                  <a:rPr lang="en-US" dirty="0"/>
                  <a:t>represent the subgraph of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 </m:t>
                    </m:r>
                  </m:oMath>
                </a14:m>
                <a:r>
                  <a:rPr lang="en-US" dirty="0"/>
                  <a:t>such that all edges are created between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𝑡</m:t>
                        </m:r>
                      </m:e>
                      <m:sub>
                        <m:r>
                          <a:rPr lang="en-US" b="0" i="1" dirty="0" smtClean="0">
                            <a:latin typeface="Cambria Math" panose="02040503050406030204" pitchFamily="18" charset="0"/>
                          </a:rPr>
                          <m:t>1</m:t>
                        </m:r>
                      </m:sub>
                    </m:sSub>
                    <m:r>
                      <a:rPr lang="en-US" i="1" dirty="0" smtClean="0">
                        <a:latin typeface="Cambria Math" panose="02040503050406030204" pitchFamily="18" charset="0"/>
                      </a:rPr>
                      <m:t> </m:t>
                    </m:r>
                  </m:oMath>
                </a14:m>
                <a:r>
                  <a:rPr lang="en-US" dirty="0"/>
                  <a:t>and</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 </m:t>
                        </m:r>
                        <m:r>
                          <a:rPr lang="en-US" i="1" dirty="0">
                            <a:latin typeface="Cambria Math" panose="02040503050406030204" pitchFamily="18" charset="0"/>
                          </a:rPr>
                          <m:t>𝑡</m:t>
                        </m:r>
                      </m:e>
                      <m:sub>
                        <m:r>
                          <a:rPr lang="en-US" b="0" i="1" dirty="0" smtClean="0">
                            <a:latin typeface="Cambria Math" panose="02040503050406030204" pitchFamily="18" charset="0"/>
                          </a:rPr>
                          <m:t>2</m:t>
                        </m:r>
                      </m:sub>
                    </m:sSub>
                  </m:oMath>
                </a14:m>
                <a:endParaRPr lang="en-US" dirty="0"/>
              </a:p>
              <a:p>
                <a:pPr lvl="1"/>
                <a:r>
                  <a:rPr lang="en-US" dirty="0"/>
                  <a:t>i.e., for all edges </a:t>
                </a:r>
                <a14:m>
                  <m:oMath xmlns:m="http://schemas.openxmlformats.org/officeDocument/2006/math">
                    <m:r>
                      <a:rPr lang="en-US" i="1" dirty="0" smtClean="0">
                        <a:latin typeface="Cambria Math" panose="02040503050406030204" pitchFamily="18" charset="0"/>
                      </a:rPr>
                      <m:t>𝑒</m:t>
                    </m:r>
                    <m:r>
                      <a:rPr lang="en-US" i="1" dirty="0" smtClean="0">
                        <a:latin typeface="Cambria Math" panose="02040503050406030204" pitchFamily="18" charset="0"/>
                      </a:rPr>
                      <m:t> </m:t>
                    </m:r>
                  </m:oMath>
                </a14:m>
                <a:r>
                  <a:rPr lang="en-US" dirty="0"/>
                  <a:t>in this subgraph,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𝑡</m:t>
                        </m:r>
                      </m:e>
                      <m:sub>
                        <m:r>
                          <a:rPr lang="en-US" i="1" dirty="0">
                            <a:latin typeface="Cambria Math" panose="02040503050406030204" pitchFamily="18" charset="0"/>
                          </a:rPr>
                          <m:t>1</m:t>
                        </m:r>
                      </m:sub>
                    </m:sSub>
                    <m:r>
                      <a:rPr lang="en-US" i="1" dirty="0" smtClean="0">
                        <a:latin typeface="Cambria Math" panose="02040503050406030204" pitchFamily="18" charset="0"/>
                      </a:rPr>
                      <m:t>&lt; </m:t>
                    </m:r>
                    <m:r>
                      <a:rPr lang="en-US" i="1" dirty="0" smtClean="0">
                        <a:latin typeface="Cambria Math" panose="02040503050406030204" pitchFamily="18" charset="0"/>
                      </a:rPr>
                      <m:t>𝑡</m:t>
                    </m:r>
                    <m:r>
                      <a:rPr lang="en-US" i="1" dirty="0" smtClean="0">
                        <a:latin typeface="Cambria Math" panose="02040503050406030204" pitchFamily="18" charset="0"/>
                      </a:rPr>
                      <m:t>(</m:t>
                    </m:r>
                    <m:r>
                      <a:rPr lang="en-US" i="1" dirty="0" smtClean="0">
                        <a:latin typeface="Cambria Math" panose="02040503050406030204" pitchFamily="18" charset="0"/>
                      </a:rPr>
                      <m:t>𝑒</m:t>
                    </m:r>
                    <m:r>
                      <a:rPr lang="en-US" i="1" dirty="0" smtClean="0">
                        <a:latin typeface="Cambria Math" panose="02040503050406030204" pitchFamily="18" charset="0"/>
                      </a:rPr>
                      <m:t>) &lt;</m:t>
                    </m:r>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𝑡</m:t>
                        </m:r>
                      </m:e>
                      <m:sub>
                        <m:r>
                          <a:rPr lang="en-US" b="0" i="1" dirty="0" smtClean="0">
                            <a:latin typeface="Cambria Math" panose="02040503050406030204" pitchFamily="18" charset="0"/>
                          </a:rPr>
                          <m:t>2</m:t>
                        </m:r>
                      </m:sub>
                    </m:sSub>
                  </m:oMath>
                </a14:m>
                <a:r>
                  <a:rPr lang="en-US" dirty="0"/>
                  <a:t>.</a:t>
                </a:r>
              </a:p>
              <a:p>
                <a:endParaRPr lang="en-US" dirty="0"/>
              </a:p>
              <a:p>
                <a:r>
                  <a:rPr lang="en-US" dirty="0"/>
                  <a:t>Given four time stamps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𝑡</m:t>
                        </m:r>
                      </m:e>
                      <m:sub>
                        <m:r>
                          <a:rPr lang="en-US" i="1" dirty="0">
                            <a:latin typeface="Cambria Math" panose="02040503050406030204" pitchFamily="18" charset="0"/>
                          </a:rPr>
                          <m:t>1</m:t>
                        </m:r>
                        <m:r>
                          <a:rPr lang="fa-IR" b="0" i="1" dirty="0" smtClean="0">
                            <a:latin typeface="Cambria Math" panose="02040503050406030204" pitchFamily="18" charset="0"/>
                          </a:rPr>
                          <m:t>1</m:t>
                        </m:r>
                      </m:sub>
                    </m:sSub>
                    <m:r>
                      <a:rPr lang="fa-IR" b="0" i="1" dirty="0" smtClean="0">
                        <a:latin typeface="Cambria Math" panose="02040503050406030204" pitchFamily="18" charset="0"/>
                      </a:rPr>
                      <m:t>&lt;</m:t>
                    </m:r>
                    <m:sSub>
                      <m:sSubPr>
                        <m:ctrlPr>
                          <a:rPr lang="en-US" i="1" dirty="0">
                            <a:latin typeface="Cambria Math" panose="02040503050406030204" pitchFamily="18" charset="0"/>
                          </a:rPr>
                        </m:ctrlPr>
                      </m:sSubPr>
                      <m:e>
                        <m:r>
                          <a:rPr lang="en-US" i="1" dirty="0">
                            <a:latin typeface="Cambria Math" panose="02040503050406030204" pitchFamily="18" charset="0"/>
                          </a:rPr>
                          <m:t>𝑡</m:t>
                        </m:r>
                      </m:e>
                      <m:sub>
                        <m:r>
                          <a:rPr lang="en-US" i="1" dirty="0">
                            <a:latin typeface="Cambria Math" panose="02040503050406030204" pitchFamily="18" charset="0"/>
                          </a:rPr>
                          <m:t>1</m:t>
                        </m:r>
                        <m:r>
                          <a:rPr lang="fa-IR" b="0" i="1" dirty="0" smtClean="0">
                            <a:latin typeface="Cambria Math" panose="02040503050406030204" pitchFamily="18" charset="0"/>
                          </a:rPr>
                          <m:t>2</m:t>
                        </m:r>
                      </m:sub>
                    </m:sSub>
                    <m:r>
                      <a:rPr lang="fa-IR" b="0" i="1" dirty="0" smtClean="0">
                        <a:latin typeface="Cambria Math" panose="02040503050406030204" pitchFamily="18" charset="0"/>
                      </a:rPr>
                      <m:t>&lt;</m:t>
                    </m:r>
                    <m:sSub>
                      <m:sSubPr>
                        <m:ctrlPr>
                          <a:rPr lang="en-US" i="1" dirty="0">
                            <a:latin typeface="Cambria Math" panose="02040503050406030204" pitchFamily="18" charset="0"/>
                          </a:rPr>
                        </m:ctrlPr>
                      </m:sSubPr>
                      <m:e>
                        <m:r>
                          <a:rPr lang="en-US" i="1" dirty="0">
                            <a:latin typeface="Cambria Math" panose="02040503050406030204" pitchFamily="18" charset="0"/>
                          </a:rPr>
                          <m:t>𝑡</m:t>
                        </m:r>
                      </m:e>
                      <m:sub>
                        <m:r>
                          <a:rPr lang="fa-IR" b="0" i="1" dirty="0" smtClean="0">
                            <a:latin typeface="Cambria Math" panose="02040503050406030204" pitchFamily="18" charset="0"/>
                          </a:rPr>
                          <m:t>2</m:t>
                        </m:r>
                        <m:r>
                          <a:rPr lang="en-US" i="1" dirty="0">
                            <a:latin typeface="Cambria Math" panose="02040503050406030204" pitchFamily="18" charset="0"/>
                          </a:rPr>
                          <m:t>1</m:t>
                        </m:r>
                      </m:sub>
                    </m:sSub>
                    <m:r>
                      <a:rPr lang="fa-IR" b="0" i="1" dirty="0" smtClean="0">
                        <a:latin typeface="Cambria Math" panose="02040503050406030204" pitchFamily="18" charset="0"/>
                      </a:rPr>
                      <m:t>&lt;</m:t>
                    </m:r>
                    <m:sSub>
                      <m:sSubPr>
                        <m:ctrlPr>
                          <a:rPr lang="en-US" i="1" dirty="0">
                            <a:latin typeface="Cambria Math" panose="02040503050406030204" pitchFamily="18" charset="0"/>
                          </a:rPr>
                        </m:ctrlPr>
                      </m:sSubPr>
                      <m:e>
                        <m:r>
                          <a:rPr lang="en-US" i="1" dirty="0">
                            <a:latin typeface="Cambria Math" panose="02040503050406030204" pitchFamily="18" charset="0"/>
                          </a:rPr>
                          <m:t>𝑡</m:t>
                        </m:r>
                      </m:e>
                      <m:sub>
                        <m:r>
                          <a:rPr lang="fa-IR" b="0" i="1" dirty="0" smtClean="0">
                            <a:latin typeface="Cambria Math" panose="02040503050406030204" pitchFamily="18" charset="0"/>
                          </a:rPr>
                          <m:t>22</m:t>
                        </m:r>
                      </m:sub>
                    </m:sSub>
                  </m:oMath>
                </a14:m>
                <a:r>
                  <a:rPr lang="fa-IR" dirty="0"/>
                  <a:t> </a:t>
                </a:r>
                <a:r>
                  <a:rPr lang="en-US" dirty="0"/>
                  <a:t>a link prediction algorithm is given </a:t>
                </a:r>
              </a:p>
              <a:p>
                <a:pPr lvl="1"/>
                <a:r>
                  <a:rPr lang="en-US" dirty="0"/>
                  <a:t>The subgraph </a:t>
                </a:r>
                <a14:m>
                  <m:oMath xmlns:m="http://schemas.openxmlformats.org/officeDocument/2006/math">
                    <m:r>
                      <m:rPr>
                        <m:sty m:val="p"/>
                      </m:rPr>
                      <a:rPr lang="en-US" b="0" i="0" dirty="0" smtClean="0">
                        <a:latin typeface="Cambria Math" panose="02040503050406030204" pitchFamily="18" charset="0"/>
                      </a:rPr>
                      <m:t>G</m:t>
                    </m:r>
                    <m:r>
                      <a:rPr lang="en-US" b="0" i="0"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𝑡</m:t>
                        </m:r>
                      </m:e>
                      <m:sub>
                        <m:r>
                          <a:rPr lang="en-US" i="1" dirty="0">
                            <a:latin typeface="Cambria Math" panose="02040503050406030204" pitchFamily="18" charset="0"/>
                          </a:rPr>
                          <m:t>1</m:t>
                        </m:r>
                        <m:r>
                          <a:rPr lang="fa-IR" i="1" dirty="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𝑡</m:t>
                        </m:r>
                      </m:e>
                      <m:sub>
                        <m:r>
                          <a:rPr lang="en-US" i="1" dirty="0">
                            <a:latin typeface="Cambria Math" panose="02040503050406030204" pitchFamily="18" charset="0"/>
                          </a:rPr>
                          <m:t>1</m:t>
                        </m:r>
                        <m:r>
                          <a:rPr lang="fa-IR" i="1" dirty="0">
                            <a:latin typeface="Cambria Math" panose="02040503050406030204" pitchFamily="18" charset="0"/>
                          </a:rPr>
                          <m:t>2</m:t>
                        </m:r>
                      </m:sub>
                    </m:sSub>
                    <m:r>
                      <a:rPr lang="en-US" b="0" i="1" dirty="0" smtClean="0">
                        <a:latin typeface="Cambria Math" panose="02040503050406030204" pitchFamily="18" charset="0"/>
                      </a:rPr>
                      <m:t>)</m:t>
                    </m:r>
                  </m:oMath>
                </a14:m>
                <a:r>
                  <a:rPr lang="en-US" dirty="0"/>
                  <a:t> (</a:t>
                </a:r>
                <a:r>
                  <a:rPr lang="en-US" b="1" dirty="0">
                    <a:solidFill>
                      <a:srgbClr val="1923F3"/>
                    </a:solidFill>
                  </a:rPr>
                  <a:t>training interval</a:t>
                </a:r>
                <a:r>
                  <a:rPr lang="en-US" dirty="0"/>
                  <a:t>) and </a:t>
                </a:r>
              </a:p>
              <a:p>
                <a:pPr lvl="1"/>
                <a:r>
                  <a:rPr lang="en-US" dirty="0"/>
                  <a:t>Is expected to predict edges in </a:t>
                </a:r>
                <a14:m>
                  <m:oMath xmlns:m="http://schemas.openxmlformats.org/officeDocument/2006/math">
                    <m:r>
                      <m:rPr>
                        <m:sty m:val="p"/>
                      </m:rPr>
                      <a:rPr lang="en-US" dirty="0">
                        <a:latin typeface="Cambria Math" panose="02040503050406030204" pitchFamily="18" charset="0"/>
                      </a:rPr>
                      <m:t>G</m:t>
                    </m:r>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𝑡</m:t>
                        </m:r>
                      </m:e>
                      <m:sub>
                        <m:r>
                          <a:rPr lang="en-US" b="0" i="1" dirty="0" smtClean="0">
                            <a:latin typeface="Cambria Math" panose="02040503050406030204" pitchFamily="18" charset="0"/>
                          </a:rPr>
                          <m:t>2</m:t>
                        </m:r>
                        <m:r>
                          <a:rPr lang="fa-IR"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𝑡</m:t>
                        </m:r>
                      </m:e>
                      <m:sub>
                        <m:r>
                          <a:rPr lang="en-US" b="0" i="1" dirty="0" smtClean="0">
                            <a:latin typeface="Cambria Math" panose="02040503050406030204" pitchFamily="18" charset="0"/>
                          </a:rPr>
                          <m:t>2</m:t>
                        </m:r>
                        <m:r>
                          <a:rPr lang="fa-IR" i="1" dirty="0">
                            <a:latin typeface="Cambria Math" panose="02040503050406030204" pitchFamily="18" charset="0"/>
                          </a:rPr>
                          <m:t>2</m:t>
                        </m:r>
                      </m:sub>
                    </m:sSub>
                    <m:r>
                      <a:rPr lang="en-US" i="1" dirty="0">
                        <a:latin typeface="Cambria Math" panose="02040503050406030204" pitchFamily="18" charset="0"/>
                      </a:rPr>
                      <m:t>)</m:t>
                    </m:r>
                  </m:oMath>
                </a14:m>
                <a:r>
                  <a:rPr lang="en-US" dirty="0"/>
                  <a:t> (</a:t>
                </a:r>
                <a:r>
                  <a:rPr lang="en-US" b="1" dirty="0">
                    <a:solidFill>
                      <a:srgbClr val="FF0000"/>
                    </a:solidFill>
                  </a:rPr>
                  <a:t>testing interval</a:t>
                </a:r>
                <a:r>
                  <a:rPr lang="en-US" dirty="0"/>
                  <a:t>).</a:t>
                </a:r>
              </a:p>
              <a:p>
                <a:endParaRPr lang="en-US" dirty="0"/>
              </a:p>
              <a:p>
                <a:r>
                  <a:rPr lang="en-US" dirty="0"/>
                  <a:t>We can only predict edges for nodes that exist in the </a:t>
                </a:r>
                <a:r>
                  <a:rPr lang="en-US" b="1" dirty="0">
                    <a:solidFill>
                      <a:srgbClr val="1923F3"/>
                    </a:solidFill>
                  </a:rPr>
                  <a:t>training period </a:t>
                </a:r>
              </a:p>
              <a:p>
                <a:endParaRPr lang="en-US" dirty="0"/>
              </a:p>
              <a:p>
                <a:r>
                  <a:rPr lang="en-US" dirty="0"/>
                  <a:t>Let </a:t>
                </a:r>
                <a14:m>
                  <m:oMath xmlns:m="http://schemas.openxmlformats.org/officeDocument/2006/math">
                    <m:r>
                      <m:rPr>
                        <m:sty m:val="p"/>
                      </m:rPr>
                      <a:rPr lang="en-US" dirty="0">
                        <a:latin typeface="Cambria Math" panose="02040503050406030204" pitchFamily="18" charset="0"/>
                      </a:rPr>
                      <m:t>G</m:t>
                    </m:r>
                    <m:r>
                      <a:rPr lang="en-US" dirty="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𝑉</m:t>
                        </m:r>
                      </m:e>
                      <m:sub>
                        <m:r>
                          <a:rPr lang="en-US" b="0" i="1" dirty="0" smtClean="0">
                            <a:latin typeface="Cambria Math" panose="02040503050406030204" pitchFamily="18" charset="0"/>
                          </a:rPr>
                          <m:t>𝑡𝑟𝑎𝑖𝑛</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𝐸</m:t>
                        </m:r>
                      </m:e>
                      <m:sub>
                        <m:r>
                          <a:rPr lang="en-US" i="1" dirty="0">
                            <a:latin typeface="Cambria Math" panose="02040503050406030204" pitchFamily="18" charset="0"/>
                          </a:rPr>
                          <m:t>𝑡𝑟𝑎𝑖𝑛</m:t>
                        </m:r>
                      </m:sub>
                    </m:sSub>
                    <m:r>
                      <a:rPr lang="en-US" i="1" dirty="0">
                        <a:latin typeface="Cambria Math" panose="02040503050406030204" pitchFamily="18" charset="0"/>
                      </a:rPr>
                      <m:t>) </m:t>
                    </m:r>
                  </m:oMath>
                </a14:m>
                <a:r>
                  <a:rPr lang="en-US" dirty="0"/>
                  <a:t>be our </a:t>
                </a:r>
                <a:r>
                  <a:rPr lang="en-US" b="1" dirty="0">
                    <a:solidFill>
                      <a:srgbClr val="1923F3"/>
                    </a:solidFill>
                  </a:rPr>
                  <a:t>training graph</a:t>
                </a:r>
                <a:r>
                  <a:rPr lang="en-US" dirty="0"/>
                  <a:t>. Then, a link prediction algorithm generates a sorted list of most probable edges in </a:t>
                </a:r>
              </a:p>
              <a:p>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0"/>
                <a:ext cx="8686800" cy="5394960"/>
              </a:xfrm>
              <a:blipFill>
                <a:blip r:embed="rId3"/>
                <a:stretch>
                  <a:fillRect l="-632" t="-1695" r="-126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887218" y="5791200"/>
            <a:ext cx="3826764" cy="320040"/>
          </a:xfrm>
          <a:prstGeom prst="rect">
            <a:avLst/>
          </a:prstGeom>
        </p:spPr>
      </p:pic>
    </p:spTree>
    <p:extLst>
      <p:ext uri="{BB962C8B-B14F-4D97-AF65-F5344CB8AC3E}">
        <p14:creationId xmlns:p14="http://schemas.microsoft.com/office/powerpoint/2010/main" val="2578790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Link Prediction </a:t>
            </a:r>
            <a:r>
              <a:rPr lang="en-US" dirty="0"/>
              <a:t>- Algorithms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990600"/>
                <a:ext cx="8229600" cy="5394960"/>
              </a:xfrm>
            </p:spPr>
            <p:txBody>
              <a:bodyPr>
                <a:normAutofit lnSpcReduction="10000"/>
              </a:bodyPr>
              <a:lstStyle/>
              <a:p>
                <a:r>
                  <a:rPr lang="en-US" dirty="0"/>
                  <a:t>Assign </a:t>
                </a: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oMath>
                </a14:m>
                <a:r>
                  <a:rPr lang="en-US" dirty="0"/>
                  <a:t> to every edge </a:t>
                </a:r>
                <a14:m>
                  <m:oMath xmlns:m="http://schemas.openxmlformats.org/officeDocument/2006/math">
                    <m:r>
                      <a:rPr lang="en-US" i="1" dirty="0" smtClean="0">
                        <a:latin typeface="Cambria Math" panose="02040503050406030204" pitchFamily="18" charset="0"/>
                      </a:rPr>
                      <m:t>𝑒</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endParaRPr lang="en-US" dirty="0"/>
              </a:p>
              <a:p>
                <a:endParaRPr lang="en-US" dirty="0"/>
              </a:p>
              <a:p>
                <a:r>
                  <a:rPr lang="en-US" dirty="0"/>
                  <a:t>Edges sorted by this value in decreasing order will form our ranked list of predictions</a:t>
                </a:r>
              </a:p>
              <a:p>
                <a:endParaRPr lang="en-US" dirty="0"/>
              </a:p>
              <a:p>
                <a:r>
                  <a:rPr lang="en-US" dirty="0"/>
                  <a:t>Any similarity measure between two nodes can be used for link prediction; </a:t>
                </a:r>
              </a:p>
              <a:p>
                <a:pPr lvl="1"/>
                <a:r>
                  <a:rPr lang="en-US" dirty="0"/>
                  <a:t>Network measures (</a:t>
                </a:r>
                <a:r>
                  <a:rPr lang="en-US" b="1" dirty="0">
                    <a:solidFill>
                      <a:srgbClr val="1923F3"/>
                    </a:solidFill>
                  </a:rPr>
                  <a:t>Chapter 3</a:t>
                </a:r>
                <a:r>
                  <a:rPr lang="en-US" dirty="0"/>
                  <a:t>) are useful here.</a:t>
                </a:r>
              </a:p>
              <a:p>
                <a:endParaRPr lang="en-US" dirty="0"/>
              </a:p>
              <a:p>
                <a:r>
                  <a:rPr lang="en-US" dirty="0"/>
                  <a:t>We will review some well-known methods</a:t>
                </a:r>
              </a:p>
              <a:p>
                <a:pPr lvl="1"/>
                <a:r>
                  <a:rPr lang="en-US" dirty="0"/>
                  <a:t>Node Neighborhood-Based Methods</a:t>
                </a:r>
              </a:p>
              <a:p>
                <a:pPr lvl="1"/>
                <a:r>
                  <a:rPr lang="en-US" dirty="0"/>
                  <a:t>Path-Based Methods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990600"/>
                <a:ext cx="8229600" cy="5394960"/>
              </a:xfrm>
              <a:blipFill>
                <a:blip r:embed="rId2"/>
                <a:stretch>
                  <a:fillRect l="-1333" t="-2034" r="-1259" b="-113"/>
                </a:stretch>
              </a:blipFill>
            </p:spPr>
            <p:txBody>
              <a:bodyPr/>
              <a:lstStyle/>
              <a:p>
                <a:r>
                  <a:rPr lang="en-US">
                    <a:noFill/>
                  </a:rPr>
                  <a:t> </a:t>
                </a:r>
              </a:p>
            </p:txBody>
          </p:sp>
        </mc:Fallback>
      </mc:AlternateContent>
    </p:spTree>
    <p:extLst>
      <p:ext uri="{BB962C8B-B14F-4D97-AF65-F5344CB8AC3E}">
        <p14:creationId xmlns:p14="http://schemas.microsoft.com/office/powerpoint/2010/main" val="86953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7"/>
          </p:nvPr>
        </p:nvSpPr>
        <p:spPr/>
        <p:txBody>
          <a:bodyPr/>
          <a:lstStyle/>
          <a:p>
            <a:pPr marL="0" indent="0">
              <a:buNone/>
            </a:pPr>
            <a:endParaRPr lang="en-US" dirty="0"/>
          </a:p>
        </p:txBody>
      </p:sp>
      <p:sp>
        <p:nvSpPr>
          <p:cNvPr id="3" name="Title 2"/>
          <p:cNvSpPr>
            <a:spLocks noGrp="1"/>
          </p:cNvSpPr>
          <p:nvPr>
            <p:ph type="title"/>
          </p:nvPr>
        </p:nvSpPr>
        <p:spPr/>
        <p:txBody>
          <a:bodyPr/>
          <a:lstStyle/>
          <a:p>
            <a:r>
              <a:rPr lang="en-US" dirty="0"/>
              <a:t>Node Neighborhood-Based Methods</a:t>
            </a:r>
          </a:p>
        </p:txBody>
      </p:sp>
    </p:spTree>
    <p:extLst>
      <p:ext uri="{BB962C8B-B14F-4D97-AF65-F5344CB8AC3E}">
        <p14:creationId xmlns:p14="http://schemas.microsoft.com/office/powerpoint/2010/main" val="1434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 Neighborhood-Based Methods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solidFill>
                      <a:srgbClr val="1923F3"/>
                    </a:solidFill>
                  </a:rPr>
                  <a:t>Common Neighbors</a:t>
                </a:r>
                <a:r>
                  <a:rPr lang="en-US" dirty="0"/>
                  <a:t>: </a:t>
                </a:r>
              </a:p>
              <a:p>
                <a:pPr lvl="1"/>
                <a:r>
                  <a:rPr lang="en-US" dirty="0"/>
                  <a:t>The more common neighbors that two nodes share, the more similar they are</a:t>
                </a:r>
              </a:p>
              <a:p>
                <a:endParaRPr lang="en-US" dirty="0"/>
              </a:p>
              <a:p>
                <a:endParaRPr lang="en-US" dirty="0"/>
              </a:p>
              <a:p>
                <a:r>
                  <a:rPr lang="en-US" b="1" dirty="0">
                    <a:solidFill>
                      <a:srgbClr val="1923F3"/>
                    </a:solidFill>
                  </a:rPr>
                  <a:t>Jaccard Similarity</a:t>
                </a:r>
                <a:r>
                  <a:rPr lang="en-US" b="1" dirty="0"/>
                  <a:t>: </a:t>
                </a:r>
              </a:p>
              <a:p>
                <a:pPr lvl="1"/>
                <a:r>
                  <a:rPr lang="en-US" dirty="0"/>
                  <a:t>The likelihood of a node that is a neighbor of either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b="1" dirty="0"/>
                  <a:t>or </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m:t>
                    </m:r>
                  </m:oMath>
                </a14:m>
                <a:r>
                  <a:rPr lang="en-US" dirty="0"/>
                  <a:t>to be a common neighbor</a:t>
                </a:r>
              </a:p>
              <a:p>
                <a:endParaRPr lang="en-US" b="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333" t="-1145" r="-1630"/>
                </a:stretch>
              </a:blipFill>
            </p:spPr>
            <p:txBody>
              <a:bodyPr/>
              <a:lstStyle/>
              <a:p>
                <a:r>
                  <a:rPr lang="en-US">
                    <a:noFill/>
                  </a:rPr>
                  <a:t> </a:t>
                </a:r>
              </a:p>
            </p:txBody>
          </p:sp>
        </mc:Fallback>
      </mc:AlternateContent>
      <p:pic>
        <p:nvPicPr>
          <p:cNvPr id="10" name="Picture 9"/>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514600" y="2667000"/>
            <a:ext cx="3892571" cy="379428"/>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590800" y="5238592"/>
            <a:ext cx="3380571" cy="582857"/>
          </a:xfrm>
          <a:prstGeom prst="rect">
            <a:avLst/>
          </a:prstGeom>
        </p:spPr>
      </p:pic>
    </p:spTree>
    <p:extLst>
      <p:ext uri="{BB962C8B-B14F-4D97-AF65-F5344CB8AC3E}">
        <p14:creationId xmlns:p14="http://schemas.microsoft.com/office/powerpoint/2010/main" val="940039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 Neighborhood-Based Methods</a:t>
            </a:r>
          </a:p>
        </p:txBody>
      </p:sp>
      <p:sp>
        <p:nvSpPr>
          <p:cNvPr id="3" name="Content Placeholder 2"/>
          <p:cNvSpPr>
            <a:spLocks noGrp="1"/>
          </p:cNvSpPr>
          <p:nvPr>
            <p:ph idx="1"/>
          </p:nvPr>
        </p:nvSpPr>
        <p:spPr/>
        <p:txBody>
          <a:bodyPr/>
          <a:lstStyle/>
          <a:p>
            <a:r>
              <a:rPr lang="en-US" b="1" dirty="0" err="1">
                <a:solidFill>
                  <a:srgbClr val="1923F3"/>
                </a:solidFill>
              </a:rPr>
              <a:t>Adamic</a:t>
            </a:r>
            <a:r>
              <a:rPr lang="en-US" b="1" dirty="0">
                <a:solidFill>
                  <a:srgbClr val="1923F3"/>
                </a:solidFill>
              </a:rPr>
              <a:t>-Adar</a:t>
            </a:r>
            <a:r>
              <a:rPr lang="en-US" dirty="0"/>
              <a:t>:</a:t>
            </a:r>
          </a:p>
          <a:p>
            <a:pPr lvl="1"/>
            <a:r>
              <a:rPr lang="en-US" dirty="0"/>
              <a:t>If two individuals share a neighbor </a:t>
            </a:r>
          </a:p>
          <a:p>
            <a:pPr lvl="1"/>
            <a:r>
              <a:rPr lang="en-US" dirty="0"/>
              <a:t>and that neighbor is a </a:t>
            </a:r>
            <a:r>
              <a:rPr lang="en-US" b="1" dirty="0"/>
              <a:t>rare</a:t>
            </a:r>
            <a:r>
              <a:rPr lang="en-US" dirty="0"/>
              <a:t> neighbor, </a:t>
            </a:r>
          </a:p>
          <a:p>
            <a:pPr lvl="1"/>
            <a:r>
              <a:rPr lang="en-US" dirty="0"/>
              <a:t>it should have a higher impact on their similarity.</a:t>
            </a:r>
          </a:p>
          <a:p>
            <a:endParaRPr lang="en-US" dirty="0"/>
          </a:p>
          <a:p>
            <a:pPr marL="0" indent="0">
              <a:buNone/>
            </a:pPr>
            <a:endParaRPr lang="en-US" b="1" dirty="0"/>
          </a:p>
          <a:p>
            <a:r>
              <a:rPr lang="en-US" b="1" dirty="0">
                <a:solidFill>
                  <a:srgbClr val="1923F3"/>
                </a:solidFill>
              </a:rPr>
              <a:t>Preferential Attachment</a:t>
            </a:r>
            <a:r>
              <a:rPr lang="en-US" dirty="0"/>
              <a:t>: </a:t>
            </a:r>
          </a:p>
          <a:p>
            <a:pPr lvl="1"/>
            <a:r>
              <a:rPr lang="en-US" dirty="0"/>
              <a:t>Nodes of higher degree have a higher chance of getting connected to incoming nodes</a:t>
            </a:r>
          </a:p>
          <a:p>
            <a:endParaRPr lang="en-US" dirty="0"/>
          </a:p>
          <a:p>
            <a:endParaRPr lang="en-US" dirty="0"/>
          </a:p>
          <a:p>
            <a:endParaRPr lang="en-US" dirty="0"/>
          </a:p>
          <a:p>
            <a:endParaRPr lang="en-US" dirty="0"/>
          </a:p>
        </p:txBody>
      </p:sp>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752600" y="3214790"/>
            <a:ext cx="5330286" cy="523428"/>
          </a:xfrm>
          <a:prstGeom prst="rect">
            <a:avLst/>
          </a:prstGeom>
        </p:spPr>
      </p:pic>
      <p:pic>
        <p:nvPicPr>
          <p:cNvPr id="9" name="Picture 8"/>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524028" y="5562600"/>
            <a:ext cx="3787430" cy="379428"/>
          </a:xfrm>
          <a:prstGeom prst="rect">
            <a:avLst/>
          </a:prstGeom>
        </p:spPr>
      </p:pic>
      <p:sp>
        <p:nvSpPr>
          <p:cNvPr id="4" name="Rectangle 3"/>
          <p:cNvSpPr/>
          <p:nvPr/>
        </p:nvSpPr>
        <p:spPr>
          <a:xfrm>
            <a:off x="5791200" y="3443390"/>
            <a:ext cx="1291686" cy="3178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4020202020204" charset="0"/>
            </a:endParaRPr>
          </a:p>
        </p:txBody>
      </p:sp>
      <p:sp>
        <p:nvSpPr>
          <p:cNvPr id="6" name="TextBox 5"/>
          <p:cNvSpPr txBox="1"/>
          <p:nvPr/>
        </p:nvSpPr>
        <p:spPr>
          <a:xfrm>
            <a:off x="7744556" y="3443390"/>
            <a:ext cx="1116716" cy="338554"/>
          </a:xfrm>
          <a:prstGeom prst="rect">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kumimoji="0" lang="en-US" sz="16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rPr>
              <a:t>Rareness</a:t>
            </a:r>
          </a:p>
        </p:txBody>
      </p:sp>
      <p:pic>
        <p:nvPicPr>
          <p:cNvPr id="2050" name="Picture 2" descr="https://pbs.twimg.com/profile_images/2617103633/wv6aqjyiko1fjycskkk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454" r="9828"/>
          <a:stretch/>
        </p:blipFill>
        <p:spPr bwMode="auto">
          <a:xfrm>
            <a:off x="6889874" y="1066800"/>
            <a:ext cx="914401" cy="1202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AutoShape 4" descr="https://www.si.umich.edu/sites/default/files/styles/profile/public/adar_eytan.png?itok=IxGNoidt"/>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Open Sans" panose="020B0604020202020204" charset="0"/>
            </a:endParaRPr>
          </a:p>
        </p:txBody>
      </p:sp>
      <p:sp>
        <p:nvSpPr>
          <p:cNvPr id="8" name="AutoShape 6" descr="https://www.si.umich.edu/sites/default/files/styles/profile/public/adar_eytan.png?itok=IxGNoidt"/>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Open Sans" panose="020B0604020202020204" charset="0"/>
            </a:endParaRPr>
          </a:p>
        </p:txBody>
      </p:sp>
      <p:pic>
        <p:nvPicPr>
          <p:cNvPr id="2056" name="Picture 8" descr="https://www.si.umich.edu/sites/default/files/styles/profile/public/adar_eytan.png?itok=IxGNoid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000" y="1076915"/>
            <a:ext cx="860272" cy="1202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32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Compute the edge score for edge </a:t>
                </a:r>
                <a14:m>
                  <m:oMath xmlns:m="http://schemas.openxmlformats.org/officeDocument/2006/math">
                    <m:r>
                      <a:rPr lang="en-US" i="1" dirty="0" smtClean="0">
                        <a:latin typeface="Cambria Math" panose="02040503050406030204" pitchFamily="18" charset="0"/>
                      </a:rPr>
                      <m:t>(5,7)</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81" t="-1145"/>
                </a:stretch>
              </a:blipFill>
            </p:spPr>
            <p:txBody>
              <a:bodyPr/>
              <a:lstStyle/>
              <a:p>
                <a:r>
                  <a:rPr lang="en-US">
                    <a:noFill/>
                  </a:rPr>
                  <a:t> </a:t>
                </a:r>
              </a:p>
            </p:txBody>
          </p:sp>
        </mc:Fallback>
      </mc:AlternateContent>
      <p:pic>
        <p:nvPicPr>
          <p:cNvPr id="4" name="Picture 3"/>
          <p:cNvPicPr>
            <a:picLocks noChangeAspect="1"/>
          </p:cNvPicPr>
          <p:nvPr/>
        </p:nvPicPr>
        <p:blipFill>
          <a:blip r:embed="rId3">
            <a:clrChange>
              <a:clrFrom>
                <a:srgbClr val="FFFFFF"/>
              </a:clrFrom>
              <a:clrTo>
                <a:srgbClr val="FFFFFF">
                  <a:alpha val="0"/>
                </a:srgbClr>
              </a:clrTo>
            </a:clrChange>
            <a:lum bright="-20000" contrast="40000"/>
          </a:blip>
          <a:stretch>
            <a:fillRect/>
          </a:stretch>
        </p:blipFill>
        <p:spPr>
          <a:xfrm>
            <a:off x="1524000" y="4288510"/>
            <a:ext cx="6076502" cy="20595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0293" y="1828800"/>
            <a:ext cx="3751085" cy="1993434"/>
          </a:xfrm>
          <a:prstGeom prst="rect">
            <a:avLst/>
          </a:prstGeom>
        </p:spPr>
      </p:pic>
    </p:spTree>
    <p:extLst>
      <p:ext uri="{BB962C8B-B14F-4D97-AF65-F5344CB8AC3E}">
        <p14:creationId xmlns:p14="http://schemas.microsoft.com/office/powerpoint/2010/main" val="3740309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7"/>
          </p:nvPr>
        </p:nvSpPr>
        <p:spPr/>
        <p:txBody>
          <a:bodyPr/>
          <a:lstStyle/>
          <a:p>
            <a:pPr marL="0" indent="0">
              <a:buNone/>
            </a:pPr>
            <a:endParaRPr lang="en-US" dirty="0"/>
          </a:p>
        </p:txBody>
      </p:sp>
      <p:sp>
        <p:nvSpPr>
          <p:cNvPr id="3" name="Title 2"/>
          <p:cNvSpPr>
            <a:spLocks noGrp="1"/>
          </p:cNvSpPr>
          <p:nvPr>
            <p:ph type="title"/>
          </p:nvPr>
        </p:nvSpPr>
        <p:spPr/>
        <p:txBody>
          <a:bodyPr/>
          <a:lstStyle/>
          <a:p>
            <a:r>
              <a:rPr lang="en-US" dirty="0"/>
              <a:t>Path-Based Methods</a:t>
            </a:r>
          </a:p>
        </p:txBody>
      </p:sp>
    </p:spTree>
    <p:extLst>
      <p:ext uri="{BB962C8B-B14F-4D97-AF65-F5344CB8AC3E}">
        <p14:creationId xmlns:p14="http://schemas.microsoft.com/office/powerpoint/2010/main" val="3406195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Path-Based Measures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066800"/>
                <a:ext cx="8610600" cy="5318760"/>
              </a:xfrm>
            </p:spPr>
            <p:txBody>
              <a:bodyPr>
                <a:normAutofit/>
              </a:bodyPr>
              <a:lstStyle/>
              <a:p>
                <a:r>
                  <a:rPr lang="en-US" b="1" dirty="0">
                    <a:solidFill>
                      <a:srgbClr val="1923F3"/>
                    </a:solidFill>
                  </a:rPr>
                  <a:t>Katz Measure</a:t>
                </a:r>
                <a:r>
                  <a:rPr lang="en-US" b="1" dirty="0"/>
                  <a:t>:</a:t>
                </a:r>
              </a:p>
              <a:p>
                <a:endParaRPr lang="en-US" dirty="0"/>
              </a:p>
              <a:p>
                <a:endParaRPr lang="en-US" dirty="0"/>
              </a:p>
              <a:p>
                <a:pPr lvl="1"/>
                <a14:m>
                  <m:oMath xmlns:m="http://schemas.openxmlformats.org/officeDocument/2006/math">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𝑝𝑎𝑡h𝑠</m:t>
                        </m:r>
                      </m:e>
                      <m:sub>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𝑦</m:t>
                        </m:r>
                      </m:sub>
                      <m:sup>
                        <m:r>
                          <a:rPr lang="en-US" b="0" i="1" smtClean="0">
                            <a:solidFill>
                              <a:srgbClr val="FF0000"/>
                            </a:solidFill>
                            <a:latin typeface="Cambria Math" panose="02040503050406030204" pitchFamily="18" charset="0"/>
                          </a:rPr>
                          <m:t>&lt;</m:t>
                        </m:r>
                        <m:r>
                          <a:rPr lang="en-US" b="0" i="1" smtClean="0">
                            <a:solidFill>
                              <a:srgbClr val="FF0000"/>
                            </a:solidFill>
                            <a:latin typeface="Cambria Math" panose="02040503050406030204" pitchFamily="18" charset="0"/>
                          </a:rPr>
                          <m:t>𝑙</m:t>
                        </m:r>
                        <m:r>
                          <a:rPr lang="en-US" b="0" i="1" smtClean="0">
                            <a:solidFill>
                              <a:srgbClr val="FF0000"/>
                            </a:solidFill>
                            <a:latin typeface="Cambria Math" panose="02040503050406030204" pitchFamily="18" charset="0"/>
                          </a:rPr>
                          <m:t>&gt;</m:t>
                        </m:r>
                      </m:sup>
                    </m:sSubSup>
                    <m:r>
                      <a:rPr lang="en-US" b="0" i="1" smtClean="0">
                        <a:solidFill>
                          <a:srgbClr val="FF0000"/>
                        </a:solidFill>
                        <a:latin typeface="Cambria Math" panose="02040503050406030204" pitchFamily="18" charset="0"/>
                      </a:rPr>
                      <m:t>|</m:t>
                    </m:r>
                  </m:oMath>
                </a14:m>
                <a:r>
                  <a:rPr lang="en-US" dirty="0"/>
                  <a:t>denotes the number of paths of length </a:t>
                </a:r>
                <a14:m>
                  <m:oMath xmlns:m="http://schemas.openxmlformats.org/officeDocument/2006/math">
                    <m:r>
                      <a:rPr lang="en-US" i="1" dirty="0" smtClean="0">
                        <a:latin typeface="Cambria Math" panose="02040503050406030204" pitchFamily="18" charset="0"/>
                      </a:rPr>
                      <m:t>𝑙</m:t>
                    </m:r>
                  </m:oMath>
                </a14:m>
                <a:r>
                  <a:rPr lang="en-US" dirty="0"/>
                  <a:t> between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and </a:t>
                </a:r>
                <a14:m>
                  <m:oMath xmlns:m="http://schemas.openxmlformats.org/officeDocument/2006/math">
                    <m:r>
                      <a:rPr lang="en-US" i="1" dirty="0" smtClean="0">
                        <a:latin typeface="Cambria Math" panose="02040503050406030204" pitchFamily="18" charset="0"/>
                      </a:rPr>
                      <m:t>𝑦</m:t>
                    </m:r>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is a constant that exponentially damps longer paths </a:t>
                </a:r>
              </a:p>
              <a:p>
                <a:pPr lvl="2"/>
                <a:r>
                  <a:rPr lang="en-US" dirty="0"/>
                  <a:t>When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en-US" dirty="0"/>
                  <a:t> is small, Katz measure reduces to common neighbor </a:t>
                </a:r>
              </a:p>
              <a:p>
                <a:pPr lvl="1"/>
                <a:r>
                  <a:rPr lang="en-US" dirty="0"/>
                  <a:t>It can be reformulated in closed form as</a:t>
                </a:r>
              </a:p>
              <a:p>
                <a:pPr lvl="1"/>
                <a:endParaRPr lang="en-US" dirty="0"/>
              </a:p>
              <a:p>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066800"/>
                <a:ext cx="8610600" cy="5318760"/>
              </a:xfrm>
              <a:blipFill>
                <a:blip r:embed="rId4"/>
                <a:stretch>
                  <a:fillRect l="-1274" t="-1145" r="-1274"/>
                </a:stretch>
              </a:blipFill>
            </p:spPr>
            <p:txBody>
              <a:bodyPr/>
              <a:lstStyle/>
              <a:p>
                <a:r>
                  <a:rPr lang="en-US">
                    <a:noFill/>
                  </a:rPr>
                  <a:t> </a:t>
                </a:r>
              </a:p>
            </p:txBody>
          </p:sp>
        </mc:Fallback>
      </mc:AlternateContent>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71428" y="1752600"/>
            <a:ext cx="4601143" cy="500571"/>
          </a:xfrm>
          <a:prstGeom prst="rect">
            <a:avLst/>
          </a:prstGeom>
        </p:spPr>
      </p:pic>
      <p:pic>
        <p:nvPicPr>
          <p:cNvPr id="10" name="Picture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513357" y="5029200"/>
            <a:ext cx="2498286" cy="406857"/>
          </a:xfrm>
          <a:prstGeom prst="rect">
            <a:avLst/>
          </a:prstGeom>
        </p:spPr>
      </p:pic>
    </p:spTree>
    <p:extLst>
      <p:ext uri="{BB962C8B-B14F-4D97-AF65-F5344CB8AC3E}">
        <p14:creationId xmlns:p14="http://schemas.microsoft.com/office/powerpoint/2010/main" val="2670314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Path-Based Measures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solidFill>
                      <a:srgbClr val="1923F3"/>
                    </a:solidFill>
                  </a:rPr>
                  <a:t>Hitting Time and Commute Time</a:t>
                </a:r>
                <a:r>
                  <a:rPr lang="en-US" b="1" dirty="0"/>
                  <a:t>: </a:t>
                </a:r>
              </a:p>
              <a:p>
                <a:pPr lvl="1"/>
                <a:r>
                  <a:rPr lang="en-US" dirty="0"/>
                  <a:t>Consider a random walk that starts at node </a:t>
                </a:r>
                <a14:m>
                  <m:oMath xmlns:m="http://schemas.openxmlformats.org/officeDocument/2006/math">
                    <m:r>
                      <a:rPr lang="en-US" i="1" dirty="0" smtClean="0">
                        <a:latin typeface="Cambria Math" panose="02040503050406030204" pitchFamily="18" charset="0"/>
                      </a:rPr>
                      <m:t>𝑥</m:t>
                    </m:r>
                  </m:oMath>
                </a14:m>
                <a:r>
                  <a:rPr lang="en-US" dirty="0"/>
                  <a:t> and moves to adjacent nodes uniformly. </a:t>
                </a:r>
              </a:p>
              <a:p>
                <a:pPr lvl="1"/>
                <a:r>
                  <a:rPr lang="en-US" dirty="0"/>
                  <a:t>Hitting time is the expected number of random walk steps needed to reach </a:t>
                </a:r>
                <a14:m>
                  <m:oMath xmlns:m="http://schemas.openxmlformats.org/officeDocument/2006/math">
                    <m:r>
                      <a:rPr lang="en-US" i="1" dirty="0" smtClean="0">
                        <a:latin typeface="Cambria Math" panose="02040503050406030204" pitchFamily="18" charset="0"/>
                      </a:rPr>
                      <m:t>𝑦</m:t>
                    </m:r>
                  </m:oMath>
                </a14:m>
                <a:r>
                  <a:rPr lang="en-US" dirty="0"/>
                  <a:t> starting from </a:t>
                </a:r>
                <a14:m>
                  <m:oMath xmlns:m="http://schemas.openxmlformats.org/officeDocument/2006/math">
                    <m:r>
                      <a:rPr lang="en-US" i="1" dirty="0" smtClean="0">
                        <a:latin typeface="Cambria Math" panose="02040503050406030204" pitchFamily="18" charset="0"/>
                      </a:rPr>
                      <m:t>𝑥</m:t>
                    </m:r>
                  </m:oMath>
                </a14:m>
                <a:r>
                  <a:rPr lang="en-US" dirty="0"/>
                  <a:t>.</a:t>
                </a:r>
              </a:p>
              <a:p>
                <a:pPr lvl="1"/>
                <a:r>
                  <a:rPr lang="en-US" dirty="0"/>
                  <a:t>A smaller hitting time implies a higher similarity</a:t>
                </a:r>
              </a:p>
              <a:p>
                <a:pPr lvl="2"/>
                <a:r>
                  <a:rPr lang="en-US" dirty="0"/>
                  <a:t>A negation can turn it into a similarity measure</a:t>
                </a:r>
              </a:p>
              <a:p>
                <a:pPr lvl="1"/>
                <a:endParaRPr lang="en-US" b="1" dirty="0"/>
              </a:p>
              <a:p>
                <a:pPr lvl="1"/>
                <a:endParaRPr lang="en-US" b="1" dirty="0"/>
              </a:p>
              <a:p>
                <a:pPr lvl="1"/>
                <a:r>
                  <a:rPr lang="en-US" b="1" dirty="0"/>
                  <a:t>If </a:t>
                </a:r>
                <a14:m>
                  <m:oMath xmlns:m="http://schemas.openxmlformats.org/officeDocument/2006/math">
                    <m:r>
                      <a:rPr lang="en-US" b="1" i="1" dirty="0" smtClean="0">
                        <a:latin typeface="Cambria Math" panose="02040503050406030204" pitchFamily="18" charset="0"/>
                      </a:rPr>
                      <m:t>𝒚</m:t>
                    </m:r>
                  </m:oMath>
                </a14:m>
                <a:r>
                  <a:rPr lang="en-US" b="1" dirty="0"/>
                  <a:t> is highly connected random walks are more likely to visit </a:t>
                </a:r>
                <a14:m>
                  <m:oMath xmlns:m="http://schemas.openxmlformats.org/officeDocument/2006/math">
                    <m:r>
                      <a:rPr lang="en-US" b="1" i="1" dirty="0" smtClean="0">
                        <a:latin typeface="Cambria Math" panose="02040503050406030204" pitchFamily="18" charset="0"/>
                      </a:rPr>
                      <m:t>𝒚</m:t>
                    </m:r>
                  </m:oMath>
                </a14:m>
                <a:endParaRPr lang="en-US" b="1" dirty="0"/>
              </a:p>
              <a:p>
                <a:pPr lvl="2"/>
                <a:r>
                  <a:rPr lang="en-US" dirty="0"/>
                  <a:t>We can normalize it using the stationary probability</a:t>
                </a:r>
              </a:p>
              <a:p>
                <a:pPr lvl="1"/>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333" t="-1145" r="-519"/>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389899" y="4191000"/>
            <a:ext cx="2624000" cy="395429"/>
          </a:xfrm>
          <a:prstGeom prst="rect">
            <a:avLst/>
          </a:prstGeom>
        </p:spPr>
      </p:pic>
      <p:pic>
        <p:nvPicPr>
          <p:cNvPr id="8" name="Picture 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412553" y="6096000"/>
            <a:ext cx="3026286" cy="395429"/>
          </a:xfrm>
          <a:prstGeom prst="rect">
            <a:avLst/>
          </a:prstGeom>
        </p:spPr>
      </p:pic>
    </p:spTree>
    <p:extLst>
      <p:ext uri="{BB962C8B-B14F-4D97-AF65-F5344CB8AC3E}">
        <p14:creationId xmlns:p14="http://schemas.microsoft.com/office/powerpoint/2010/main" val="3106120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Path-Based Measures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199" y="777240"/>
                <a:ext cx="8686801" cy="5318760"/>
              </a:xfrm>
            </p:spPr>
            <p:txBody>
              <a:bodyPr>
                <a:normAutofit/>
              </a:bodyPr>
              <a:lstStyle/>
              <a:p>
                <a:pPr lvl="1"/>
                <a:endParaRPr lang="en-US" dirty="0"/>
              </a:p>
              <a:p>
                <a:pPr lvl="1"/>
                <a:r>
                  <a:rPr lang="en-US" b="1" dirty="0"/>
                  <a:t>Hitting time </a:t>
                </a:r>
                <a:r>
                  <a:rPr lang="en-US" dirty="0"/>
                  <a:t>is not symmetric, we can use </a:t>
                </a:r>
                <a:r>
                  <a:rPr lang="en-US" b="1" dirty="0"/>
                  <a:t>commute time</a:t>
                </a:r>
                <a:r>
                  <a:rPr lang="en-US" dirty="0"/>
                  <a:t> instead, or its normalized version</a:t>
                </a:r>
              </a:p>
              <a:p>
                <a:endParaRPr lang="en-US" dirty="0"/>
              </a:p>
              <a:p>
                <a:endParaRPr lang="en-US" dirty="0"/>
              </a:p>
              <a:p>
                <a:r>
                  <a:rPr lang="en-US" b="1" dirty="0">
                    <a:solidFill>
                      <a:srgbClr val="1923F3"/>
                    </a:solidFill>
                  </a:rPr>
                  <a:t>Rooted PageRank</a:t>
                </a:r>
                <a:r>
                  <a:rPr lang="en-US" dirty="0"/>
                  <a:t>: the stationary probability of </a:t>
                </a:r>
                <a14:m>
                  <m:oMath xmlns:m="http://schemas.openxmlformats.org/officeDocument/2006/math">
                    <m:r>
                      <a:rPr lang="en-US" i="1" dirty="0" smtClean="0">
                        <a:latin typeface="Cambria Math" panose="02040503050406030204" pitchFamily="18" charset="0"/>
                      </a:rPr>
                      <m:t>𝑦</m:t>
                    </m:r>
                  </m:oMath>
                </a14:m>
                <a:r>
                  <a:rPr lang="en-US" dirty="0"/>
                  <a:t>, when at each random walk run you can jump to </a:t>
                </a:r>
                <a14:m>
                  <m:oMath xmlns:m="http://schemas.openxmlformats.org/officeDocument/2006/math">
                    <m:r>
                      <a:rPr lang="en-US" i="1" dirty="0" smtClean="0">
                        <a:latin typeface="Cambria Math" panose="02040503050406030204" pitchFamily="18" charset="0"/>
                      </a:rPr>
                      <m:t>𝑥</m:t>
                    </m:r>
                  </m:oMath>
                </a14:m>
                <a:r>
                  <a:rPr lang="en-US" dirty="0"/>
                  <a:t> with probability </a:t>
                </a:r>
                <a14:m>
                  <m:oMath xmlns:m="http://schemas.openxmlformats.org/officeDocument/2006/math">
                    <m:r>
                      <a:rPr lang="en-US" i="1" dirty="0" smtClean="0">
                        <a:latin typeface="Cambria Math" panose="02040503050406030204" pitchFamily="18" charset="0"/>
                      </a:rPr>
                      <m:t>𝑃</m:t>
                    </m:r>
                  </m:oMath>
                </a14:m>
                <a:r>
                  <a:rPr lang="en-US" dirty="0"/>
                  <a:t> and to a random node with </a:t>
                </a:r>
                <a14:m>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𝑃</m:t>
                    </m:r>
                  </m:oMath>
                </a14:m>
                <a:endParaRPr lang="en-US" dirty="0"/>
              </a:p>
              <a:p>
                <a:r>
                  <a:rPr lang="en-US" b="1" dirty="0" err="1">
                    <a:solidFill>
                      <a:srgbClr val="1923F3"/>
                    </a:solidFill>
                  </a:rPr>
                  <a:t>SimRank</a:t>
                </a:r>
                <a:r>
                  <a:rPr lang="en-US" dirty="0"/>
                  <a:t>: Recursive definition of similarity</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199" y="777240"/>
                <a:ext cx="8686801" cy="5318760"/>
              </a:xfrm>
              <a:blipFill>
                <a:blip r:embed="rId5"/>
                <a:stretch>
                  <a:fillRect l="-1263"/>
                </a:stretch>
              </a:blipFill>
            </p:spPr>
            <p:txBody>
              <a:bodyPr/>
              <a:lstStyle/>
              <a:p>
                <a:r>
                  <a:rPr lang="en-US">
                    <a:noFill/>
                  </a:rPr>
                  <a:t> </a:t>
                </a:r>
              </a:p>
            </p:txBody>
          </p:sp>
        </mc:Fallback>
      </mc:AlternateContent>
      <p:pic>
        <p:nvPicPr>
          <p:cNvPr id="10" name="Picture 9"/>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730885" y="2155801"/>
            <a:ext cx="3449524" cy="329524"/>
          </a:xfrm>
          <a:prstGeom prst="rect">
            <a:avLst/>
          </a:prstGeom>
        </p:spPr>
      </p:pic>
      <p:pic>
        <p:nvPicPr>
          <p:cNvPr id="11" name="Picture 10"/>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730885" y="2628271"/>
            <a:ext cx="4121905" cy="329524"/>
          </a:xfrm>
          <a:prstGeom prst="rect">
            <a:avLst/>
          </a:prstGeom>
        </p:spPr>
      </p:pic>
      <p:pic>
        <p:nvPicPr>
          <p:cNvPr id="14" name="Picture 1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806313" y="5577470"/>
            <a:ext cx="5988571" cy="669714"/>
          </a:xfrm>
          <a:prstGeom prst="rect">
            <a:avLst/>
          </a:prstGeom>
        </p:spPr>
      </p:pic>
    </p:spTree>
    <p:extLst>
      <p:ext uri="{BB962C8B-B14F-4D97-AF65-F5344CB8AC3E}">
        <p14:creationId xmlns:p14="http://schemas.microsoft.com/office/powerpoint/2010/main" val="1262134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Examples of Behavior Analytics</a:t>
            </a:r>
            <a:endParaRPr lang="en-US" dirty="0"/>
          </a:p>
        </p:txBody>
      </p:sp>
      <p:sp>
        <p:nvSpPr>
          <p:cNvPr id="3" name="Content Placeholder 2"/>
          <p:cNvSpPr>
            <a:spLocks noGrp="1"/>
          </p:cNvSpPr>
          <p:nvPr>
            <p:ph idx="1"/>
          </p:nvPr>
        </p:nvSpPr>
        <p:spPr>
          <a:xfrm>
            <a:off x="457200" y="1066800"/>
            <a:ext cx="4648200" cy="5318760"/>
          </a:xfrm>
        </p:spPr>
        <p:txBody>
          <a:bodyPr>
            <a:normAutofit/>
          </a:bodyPr>
          <a:lstStyle/>
          <a:p>
            <a:r>
              <a:rPr lang="en-US" dirty="0"/>
              <a:t>What motivates users to join an online group? </a:t>
            </a:r>
          </a:p>
          <a:p>
            <a:endParaRPr lang="en-US" dirty="0"/>
          </a:p>
          <a:p>
            <a:r>
              <a:rPr lang="en-US" dirty="0"/>
              <a:t>When users abandon social media sites, where do they migrate to? </a:t>
            </a:r>
          </a:p>
          <a:p>
            <a:endParaRPr lang="en-US" dirty="0"/>
          </a:p>
          <a:p>
            <a:r>
              <a:rPr lang="en-US" dirty="0"/>
              <a:t>Can we predict box office revenues for movies from </a:t>
            </a:r>
            <a:r>
              <a:rPr lang="en-US" dirty="0">
                <a:solidFill>
                  <a:srgbClr val="00B0F0"/>
                </a:solidFill>
              </a:rPr>
              <a:t>tweets</a:t>
            </a:r>
            <a:r>
              <a:rPr lang="en-US" dirty="0"/>
              <a:t>? </a:t>
            </a:r>
          </a:p>
          <a:p>
            <a:endParaRPr lang="en-US" dirty="0"/>
          </a:p>
        </p:txBody>
      </p:sp>
      <p:pic>
        <p:nvPicPr>
          <p:cNvPr id="1026" name="Picture 2" descr="https://www.eiu.com/graphics/assets/images/public/2016_IOM_Migration_Governance_Index/2016_IOM_Migration_Governance_Index_landing_p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168" y="2590800"/>
            <a:ext cx="3211072" cy="14477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nsh.org/sites/default/files/faceboo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5099" y="1151685"/>
            <a:ext cx="3217141" cy="9651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manilovefilms.com/wp-content/uploads/2012/10/box-office-report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1168" y="4250003"/>
            <a:ext cx="3211072" cy="2135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046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Link Prediction </a:t>
            </a:r>
            <a:r>
              <a:rPr lang="en-US" dirty="0"/>
              <a:t>- Evaluation</a:t>
            </a:r>
          </a:p>
        </p:txBody>
      </p:sp>
      <p:sp>
        <p:nvSpPr>
          <p:cNvPr id="3" name="Content Placeholder 2"/>
          <p:cNvSpPr>
            <a:spLocks noGrp="1"/>
          </p:cNvSpPr>
          <p:nvPr>
            <p:ph idx="1"/>
          </p:nvPr>
        </p:nvSpPr>
        <p:spPr>
          <a:xfrm>
            <a:off x="457200" y="1066800"/>
            <a:ext cx="8229600" cy="5318760"/>
          </a:xfrm>
        </p:spPr>
        <p:txBody>
          <a:bodyPr>
            <a:normAutofit fontScale="77500" lnSpcReduction="20000"/>
          </a:bodyPr>
          <a:lstStyle/>
          <a:p>
            <a:r>
              <a:rPr lang="en-US" dirty="0"/>
              <a:t>After one of the aforementioned measures is selected, a list of the top most similar pairs of nodes are selected. </a:t>
            </a:r>
          </a:p>
          <a:p>
            <a:endParaRPr lang="en-US" dirty="0"/>
          </a:p>
          <a:p>
            <a:r>
              <a:rPr lang="en-US" dirty="0"/>
              <a:t>These pairs of nodes denote edges predicted to be the most likely to soon appear in the network. </a:t>
            </a:r>
          </a:p>
          <a:p>
            <a:endParaRPr lang="en-US" dirty="0"/>
          </a:p>
          <a:p>
            <a:r>
              <a:rPr lang="en-US" dirty="0"/>
              <a:t>Performance (</a:t>
            </a:r>
            <a:r>
              <a:rPr lang="en-US" b="1" i="1" dirty="0"/>
              <a:t>precision</a:t>
            </a:r>
            <a:r>
              <a:rPr lang="en-US" dirty="0"/>
              <a:t>, </a:t>
            </a:r>
            <a:r>
              <a:rPr lang="en-US" b="1" i="1" dirty="0"/>
              <a:t>recall</a:t>
            </a:r>
            <a:r>
              <a:rPr lang="en-US" dirty="0"/>
              <a:t>, or </a:t>
            </a:r>
            <a:r>
              <a:rPr lang="en-US" b="1" i="1" dirty="0"/>
              <a:t>accuracy</a:t>
            </a:r>
            <a:r>
              <a:rPr lang="en-US" dirty="0"/>
              <a:t>) can be evaluated using the </a:t>
            </a:r>
            <a:r>
              <a:rPr lang="en-US" u="sng" dirty="0"/>
              <a:t>testing graph</a:t>
            </a:r>
            <a:r>
              <a:rPr lang="en-US" dirty="0"/>
              <a:t> and by comparing the number of the testing graph’s edges that the link prediction algorithm successfully reveals. </a:t>
            </a:r>
          </a:p>
          <a:p>
            <a:endParaRPr lang="en-US" dirty="0"/>
          </a:p>
          <a:p>
            <a:r>
              <a:rPr lang="en-US" dirty="0"/>
              <a:t>Performance is usually </a:t>
            </a:r>
            <a:r>
              <a:rPr lang="en-US" b="1" dirty="0">
                <a:solidFill>
                  <a:srgbClr val="FF0000"/>
                </a:solidFill>
              </a:rPr>
              <a:t>very low</a:t>
            </a:r>
            <a:r>
              <a:rPr lang="en-US" dirty="0"/>
              <a:t>, since many edges are created due to reasons not solely available in a social network graph. </a:t>
            </a:r>
          </a:p>
          <a:p>
            <a:pPr lvl="1"/>
            <a:r>
              <a:rPr lang="en-US" b="1" dirty="0"/>
              <a:t>Solution:</a:t>
            </a:r>
            <a:r>
              <a:rPr lang="en-US" dirty="0"/>
              <a:t> a common baseline is to compare the performance with random edge predictors and report the </a:t>
            </a:r>
            <a:r>
              <a:rPr lang="en-US" b="1" dirty="0">
                <a:solidFill>
                  <a:srgbClr val="1923F3"/>
                </a:solidFill>
              </a:rPr>
              <a:t>factor improvements</a:t>
            </a:r>
            <a:r>
              <a:rPr lang="en-US" dirty="0"/>
              <a:t> over random prediction.</a:t>
            </a:r>
          </a:p>
        </p:txBody>
      </p:sp>
    </p:spTree>
    <p:extLst>
      <p:ext uri="{BB962C8B-B14F-4D97-AF65-F5344CB8AC3E}">
        <p14:creationId xmlns:p14="http://schemas.microsoft.com/office/powerpoint/2010/main" val="181919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a:t>Collective Behavior</a:t>
            </a:r>
            <a:endParaRPr lang="en-US" dirty="0"/>
          </a:p>
        </p:txBody>
      </p:sp>
    </p:spTree>
    <p:extLst>
      <p:ext uri="{BB962C8B-B14F-4D97-AF65-F5344CB8AC3E}">
        <p14:creationId xmlns:p14="http://schemas.microsoft.com/office/powerpoint/2010/main" val="1096422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Collective Behavior</a:t>
            </a:r>
            <a:endParaRPr lang="en-US" dirty="0"/>
          </a:p>
        </p:txBody>
      </p:sp>
      <p:sp>
        <p:nvSpPr>
          <p:cNvPr id="3" name="Content Placeholder 2"/>
          <p:cNvSpPr>
            <a:spLocks noGrp="1"/>
          </p:cNvSpPr>
          <p:nvPr>
            <p:ph idx="1"/>
          </p:nvPr>
        </p:nvSpPr>
        <p:spPr>
          <a:xfrm>
            <a:off x="457200" y="1066800"/>
            <a:ext cx="6629400" cy="3124200"/>
          </a:xfrm>
        </p:spPr>
        <p:txBody>
          <a:bodyPr>
            <a:normAutofit fontScale="92500" lnSpcReduction="10000"/>
          </a:bodyPr>
          <a:lstStyle/>
          <a:p>
            <a:pPr>
              <a:buFont typeface="Arial"/>
              <a:buChar char="•"/>
            </a:pPr>
            <a:r>
              <a:rPr lang="en-US" dirty="0">
                <a:solidFill>
                  <a:srgbClr val="000000"/>
                </a:solidFill>
              </a:rPr>
              <a:t>First Defined by sociologist Robert Park</a:t>
            </a:r>
            <a:endParaRPr lang="en-US" dirty="0"/>
          </a:p>
          <a:p>
            <a:pPr>
              <a:buFont typeface="Arial"/>
              <a:buChar char="•"/>
            </a:pPr>
            <a:endParaRPr lang="en-US" b="1" dirty="0">
              <a:solidFill>
                <a:srgbClr val="000000"/>
              </a:solidFill>
            </a:endParaRPr>
          </a:p>
          <a:p>
            <a:pPr>
              <a:buFont typeface="Arial"/>
              <a:buChar char="•"/>
            </a:pPr>
            <a:r>
              <a:rPr lang="en-US" b="1" dirty="0">
                <a:solidFill>
                  <a:srgbClr val="000000"/>
                </a:solidFill>
              </a:rPr>
              <a:t>Collective Behavior:</a:t>
            </a:r>
            <a:r>
              <a:rPr lang="en-US" dirty="0">
                <a:solidFill>
                  <a:srgbClr val="000000"/>
                </a:solidFill>
              </a:rPr>
              <a:t> A group of individuals behaving in  a similar way</a:t>
            </a:r>
            <a:endParaRPr lang="en-US" dirty="0"/>
          </a:p>
          <a:p>
            <a:pPr>
              <a:buFont typeface="Arial"/>
              <a:buChar char="•"/>
            </a:pPr>
            <a:endParaRPr lang="en-US" dirty="0">
              <a:solidFill>
                <a:srgbClr val="000000"/>
              </a:solidFill>
            </a:endParaRPr>
          </a:p>
          <a:p>
            <a:pPr>
              <a:buFont typeface="Arial"/>
              <a:buChar char="•"/>
            </a:pPr>
            <a:r>
              <a:rPr lang="en-US" dirty="0">
                <a:solidFill>
                  <a:srgbClr val="000000"/>
                </a:solidFill>
              </a:rPr>
              <a:t>It can be planned and coordinated, but often is spontaneous and unplanned</a:t>
            </a: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p:txBody>
      </p:sp>
      <p:pic>
        <p:nvPicPr>
          <p:cNvPr id="1026" name="Picture 2" descr="http://www.lib.uchicago.edu/projects/centcat/centcats/fac/images/faculty_img35_sm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1066800"/>
            <a:ext cx="1676400" cy="229108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83973" y="4219832"/>
            <a:ext cx="8126627" cy="2123658"/>
          </a:xfrm>
          <a:prstGeom prst="rect">
            <a:avLst/>
          </a:prstGeom>
        </p:spPr>
        <p:txBody>
          <a:bodyPr wrap="square">
            <a:spAutoFit/>
          </a:bodyPr>
          <a:lstStyle/>
          <a:p>
            <a:r>
              <a:rPr lang="en-US" sz="2800" b="1" dirty="0">
                <a:solidFill>
                  <a:srgbClr val="000000"/>
                </a:solidFill>
                <a:latin typeface="Open Sans" panose="020B0606030504020204" pitchFamily="34" charset="0"/>
                <a:ea typeface="Open Sans" panose="020B0606030504020204" pitchFamily="34" charset="0"/>
                <a:cs typeface="Open Sans" panose="020B0606030504020204" pitchFamily="34" charset="0"/>
              </a:rPr>
              <a:t>Examples</a:t>
            </a:r>
          </a:p>
          <a:p>
            <a:pPr marL="800100" lvl="1" indent="-342900">
              <a:buFont typeface="Arial" panose="020B0604020202020204" pitchFamily="34" charset="0"/>
              <a:buChar char="•"/>
            </a:pPr>
            <a:r>
              <a:rPr lang="en-US" sz="2600" dirty="0">
                <a:solidFill>
                  <a:srgbClr val="000000"/>
                </a:solidFill>
                <a:latin typeface="Open Sans" panose="020B0606030504020204" pitchFamily="34" charset="0"/>
                <a:ea typeface="Open Sans" panose="020B0606030504020204" pitchFamily="34" charset="0"/>
                <a:cs typeface="Open Sans" panose="020B0606030504020204" pitchFamily="34" charset="0"/>
              </a:rPr>
              <a:t>Individuals standing in line for a new product release</a:t>
            </a:r>
            <a:endParaRPr lang="en-US" sz="2600" dirty="0">
              <a:latin typeface="Open Sans" panose="020B0606030504020204" pitchFamily="34" charset="0"/>
              <a:ea typeface="Open Sans" panose="020B0606030504020204" pitchFamily="34" charset="0"/>
              <a:cs typeface="Open Sans" panose="020B0606030504020204" pitchFamily="34" charset="0"/>
            </a:endParaRPr>
          </a:p>
          <a:p>
            <a:pPr marL="800100" lvl="1" indent="-342900">
              <a:buFont typeface="Arial" panose="020B0604020202020204" pitchFamily="34" charset="0"/>
              <a:buChar char="•"/>
            </a:pPr>
            <a:r>
              <a:rPr lang="en-US" sz="2600" dirty="0">
                <a:solidFill>
                  <a:srgbClr val="000000"/>
                </a:solidFill>
                <a:latin typeface="Open Sans" panose="020B0606030504020204" pitchFamily="34" charset="0"/>
                <a:ea typeface="Open Sans" panose="020B0606030504020204" pitchFamily="34" charset="0"/>
                <a:cs typeface="Open Sans" panose="020B0606030504020204" pitchFamily="34" charset="0"/>
              </a:rPr>
              <a:t>Posting messages online to support a cause or to show support for an individual</a:t>
            </a:r>
            <a:endParaRPr lang="en-US" sz="2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80054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a:t>I. Collective Behavior Analysis</a:t>
            </a:r>
            <a:endParaRPr lang="en-US" dirty="0"/>
          </a:p>
        </p:txBody>
      </p:sp>
    </p:spTree>
    <p:extLst>
      <p:ext uri="{BB962C8B-B14F-4D97-AF65-F5344CB8AC3E}">
        <p14:creationId xmlns:p14="http://schemas.microsoft.com/office/powerpoint/2010/main" val="216107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Collective Behavior Analysis</a:t>
            </a:r>
            <a:endParaRPr lang="en-US" dirty="0"/>
          </a:p>
        </p:txBody>
      </p:sp>
      <p:sp>
        <p:nvSpPr>
          <p:cNvPr id="3" name="Content Placeholder 2"/>
          <p:cNvSpPr>
            <a:spLocks noGrp="1"/>
          </p:cNvSpPr>
          <p:nvPr>
            <p:ph idx="1"/>
          </p:nvPr>
        </p:nvSpPr>
        <p:spPr/>
        <p:txBody>
          <a:bodyPr>
            <a:normAutofit lnSpcReduction="10000"/>
          </a:bodyPr>
          <a:lstStyle/>
          <a:p>
            <a:pPr>
              <a:buFont typeface="Arial"/>
              <a:buChar char="•"/>
            </a:pPr>
            <a:r>
              <a:rPr lang="en-US" dirty="0">
                <a:solidFill>
                  <a:srgbClr val="000000"/>
                </a:solidFill>
              </a:rPr>
              <a:t>We can analyze collective behavior by analyzing individuals performing the behavior</a:t>
            </a:r>
            <a:endParaRPr lang="en-US" dirty="0"/>
          </a:p>
          <a:p>
            <a:pPr>
              <a:buFont typeface="Arial"/>
              <a:buChar char="•"/>
            </a:pPr>
            <a:endParaRPr lang="en-US" dirty="0">
              <a:solidFill>
                <a:srgbClr val="000000"/>
              </a:solidFill>
            </a:endParaRPr>
          </a:p>
          <a:p>
            <a:pPr>
              <a:buFont typeface="Arial"/>
              <a:buChar char="•"/>
            </a:pPr>
            <a:r>
              <a:rPr lang="en-US" dirty="0">
                <a:solidFill>
                  <a:srgbClr val="000000"/>
                </a:solidFill>
              </a:rPr>
              <a:t>We can then put together the results of these analyses </a:t>
            </a:r>
          </a:p>
          <a:p>
            <a:pPr lvl="1">
              <a:buFont typeface="Arial"/>
              <a:buChar char="•"/>
            </a:pPr>
            <a:r>
              <a:rPr lang="en-US" sz="2400" dirty="0">
                <a:solidFill>
                  <a:srgbClr val="000000"/>
                </a:solidFill>
              </a:rPr>
              <a:t>The result would be the </a:t>
            </a:r>
            <a:r>
              <a:rPr lang="en-US" sz="2400" b="1" dirty="0">
                <a:solidFill>
                  <a:srgbClr val="000000"/>
                </a:solidFill>
              </a:rPr>
              <a:t>expected behavior</a:t>
            </a:r>
            <a:r>
              <a:rPr lang="en-US" sz="2400" dirty="0">
                <a:solidFill>
                  <a:srgbClr val="000000"/>
                </a:solidFill>
              </a:rPr>
              <a:t> for a large population</a:t>
            </a:r>
            <a:endParaRPr lang="en-US" dirty="0"/>
          </a:p>
          <a:p>
            <a:pPr>
              <a:lnSpc>
                <a:spcPct val="100000"/>
              </a:lnSpc>
            </a:pPr>
            <a:endParaRPr lang="en-US" dirty="0"/>
          </a:p>
          <a:p>
            <a:pPr>
              <a:buFont typeface="Arial"/>
              <a:buChar char="•"/>
            </a:pPr>
            <a:r>
              <a:rPr lang="en-US" b="1" dirty="0">
                <a:solidFill>
                  <a:srgbClr val="000000"/>
                </a:solidFill>
              </a:rPr>
              <a:t>OR</a:t>
            </a:r>
            <a:r>
              <a:rPr lang="en-US" dirty="0">
                <a:solidFill>
                  <a:srgbClr val="000000"/>
                </a:solidFill>
              </a:rPr>
              <a:t>, we can analyze the population as a whole</a:t>
            </a:r>
          </a:p>
          <a:p>
            <a:pPr lvl="1">
              <a:buFont typeface="Arial"/>
              <a:buChar char="•"/>
            </a:pPr>
            <a:r>
              <a:rPr lang="en-US" sz="2400" dirty="0">
                <a:solidFill>
                  <a:srgbClr val="000000"/>
                </a:solidFill>
              </a:rPr>
              <a:t>Not very popular for </a:t>
            </a:r>
            <a:r>
              <a:rPr lang="en-US" sz="2400" b="1" dirty="0">
                <a:solidFill>
                  <a:srgbClr val="000000"/>
                </a:solidFill>
              </a:rPr>
              <a:t>analysis</a:t>
            </a:r>
            <a:r>
              <a:rPr lang="en-US" sz="2400" dirty="0">
                <a:solidFill>
                  <a:srgbClr val="000000"/>
                </a:solidFill>
              </a:rPr>
              <a:t>, as individuals are ignored</a:t>
            </a:r>
          </a:p>
          <a:p>
            <a:pPr lvl="1">
              <a:buFont typeface="Arial"/>
              <a:buChar char="•"/>
            </a:pPr>
            <a:r>
              <a:rPr lang="en-US" dirty="0">
                <a:solidFill>
                  <a:srgbClr val="000000"/>
                </a:solidFill>
              </a:rPr>
              <a:t>Popular for </a:t>
            </a:r>
            <a:r>
              <a:rPr lang="en-US" b="1" dirty="0">
                <a:solidFill>
                  <a:srgbClr val="000000"/>
                </a:solidFill>
              </a:rPr>
              <a:t>Prediction</a:t>
            </a:r>
            <a:r>
              <a:rPr lang="en-US" dirty="0">
                <a:solidFill>
                  <a:srgbClr val="000000"/>
                </a:solidFill>
              </a:rPr>
              <a:t> purposes</a:t>
            </a:r>
            <a:endParaRPr lang="en-US" dirty="0"/>
          </a:p>
          <a:p>
            <a:pPr>
              <a:lnSpc>
                <a:spcPct val="100000"/>
              </a:lnSpc>
            </a:pPr>
            <a:endParaRPr lang="en-US" dirty="0"/>
          </a:p>
          <a:p>
            <a:pPr>
              <a:lnSpc>
                <a:spcPct val="100000"/>
              </a:lnSpc>
            </a:pPr>
            <a:endParaRPr lang="en-US" dirty="0"/>
          </a:p>
        </p:txBody>
      </p:sp>
    </p:spTree>
    <p:extLst>
      <p:ext uri="{BB962C8B-B14F-4D97-AF65-F5344CB8AC3E}">
        <p14:creationId xmlns:p14="http://schemas.microsoft.com/office/powerpoint/2010/main" val="1518132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Analyzing User Migrations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pPr marL="0" indent="0">
                  <a:buNone/>
                </a:pPr>
                <a:r>
                  <a:rPr lang="en-US" dirty="0">
                    <a:solidFill>
                      <a:srgbClr val="000000"/>
                    </a:solidFill>
                  </a:rPr>
                  <a:t>Users migrate in social media due to their limited time and resources</a:t>
                </a:r>
                <a:endParaRPr lang="en-US" dirty="0"/>
              </a:p>
              <a:p>
                <a:pPr>
                  <a:buFont typeface="Arial"/>
                  <a:buChar char="•"/>
                </a:pPr>
                <a:endParaRPr lang="en-US" dirty="0">
                  <a:solidFill>
                    <a:srgbClr val="000000"/>
                  </a:solidFill>
                </a:endParaRPr>
              </a:p>
              <a:p>
                <a:pPr>
                  <a:buFont typeface="Arial"/>
                  <a:buChar char="•"/>
                </a:pPr>
                <a:r>
                  <a:rPr lang="en-US" dirty="0">
                    <a:solidFill>
                      <a:srgbClr val="000000"/>
                    </a:solidFill>
                  </a:rPr>
                  <a:t>Sites are interested in keeping their users, because they are valuable assets that help contribute to their growth and generate revenue by increasing traffic</a:t>
                </a:r>
                <a:endParaRPr lang="en-US" dirty="0"/>
              </a:p>
              <a:p>
                <a:pPr>
                  <a:lnSpc>
                    <a:spcPct val="100000"/>
                  </a:lnSpc>
                </a:pPr>
                <a:endParaRPr lang="en-US" dirty="0"/>
              </a:p>
              <a:p>
                <a:pPr marL="0" indent="0">
                  <a:buNone/>
                </a:pPr>
                <a:r>
                  <a:rPr lang="en-US" b="1" dirty="0">
                    <a:solidFill>
                      <a:srgbClr val="000000"/>
                    </a:solidFill>
                  </a:rPr>
                  <a:t>Two</a:t>
                </a:r>
                <a:r>
                  <a:rPr lang="en-US" dirty="0">
                    <a:solidFill>
                      <a:srgbClr val="000000"/>
                    </a:solidFill>
                  </a:rPr>
                  <a:t> types of migrations:</a:t>
                </a:r>
              </a:p>
              <a:p>
                <a:pPr>
                  <a:buFont typeface="Arial"/>
                  <a:buChar char="•"/>
                </a:pPr>
                <a:endParaRPr lang="en-US" sz="3200" b="1" dirty="0">
                  <a:solidFill>
                    <a:srgbClr val="000000"/>
                  </a:solidFill>
                </a:endParaRPr>
              </a:p>
              <a:p>
                <a:pPr>
                  <a:buFont typeface="Arial"/>
                  <a:buChar char="•"/>
                </a:pPr>
                <a:r>
                  <a:rPr lang="en-US" sz="3200" b="1" dirty="0">
                    <a:solidFill>
                      <a:srgbClr val="FF0000"/>
                    </a:solidFill>
                  </a:rPr>
                  <a:t>Site</a:t>
                </a:r>
                <a:r>
                  <a:rPr lang="en-US" sz="3200" b="1" dirty="0">
                    <a:solidFill>
                      <a:srgbClr val="000000"/>
                    </a:solidFill>
                  </a:rPr>
                  <a:t> migration</a:t>
                </a:r>
                <a:r>
                  <a:rPr lang="en-US" sz="3200" dirty="0">
                    <a:solidFill>
                      <a:srgbClr val="000000"/>
                    </a:solidFill>
                  </a:rPr>
                  <a:t>: For any user who is a member of two sites </a:t>
                </a:r>
                <a14:m>
                  <m:oMath xmlns:m="http://schemas.openxmlformats.org/officeDocument/2006/math">
                    <m:sSub>
                      <m:sSubPr>
                        <m:ctrlPr>
                          <a:rPr lang="en-US" sz="3200" i="1" dirty="0" smtClean="0">
                            <a:solidFill>
                              <a:srgbClr val="000000"/>
                            </a:solidFill>
                            <a:latin typeface="Cambria Math" panose="02040503050406030204" pitchFamily="18" charset="0"/>
                          </a:rPr>
                        </m:ctrlPr>
                      </m:sSubPr>
                      <m:e>
                        <m:r>
                          <a:rPr lang="en-US" sz="3200" b="0" i="1" dirty="0" smtClean="0">
                            <a:solidFill>
                              <a:srgbClr val="000000"/>
                            </a:solidFill>
                            <a:latin typeface="Cambria Math" panose="02040503050406030204" pitchFamily="18" charset="0"/>
                          </a:rPr>
                          <m:t>𝑆</m:t>
                        </m:r>
                      </m:e>
                      <m:sub>
                        <m:r>
                          <a:rPr lang="en-US" sz="3200" b="0" i="1" dirty="0" smtClean="0">
                            <a:solidFill>
                              <a:srgbClr val="000000"/>
                            </a:solidFill>
                            <a:latin typeface="Cambria Math" panose="02040503050406030204" pitchFamily="18" charset="0"/>
                          </a:rPr>
                          <m:t>1</m:t>
                        </m:r>
                      </m:sub>
                    </m:sSub>
                  </m:oMath>
                </a14:m>
                <a:r>
                  <a:rPr lang="en-US" sz="3200" dirty="0">
                    <a:solidFill>
                      <a:srgbClr val="000000"/>
                    </a:solidFill>
                  </a:rPr>
                  <a:t> and </a:t>
                </a:r>
                <a14:m>
                  <m:oMath xmlns:m="http://schemas.openxmlformats.org/officeDocument/2006/math">
                    <m:sSub>
                      <m:sSubPr>
                        <m:ctrlPr>
                          <a:rPr lang="en-US" sz="3200" i="1" dirty="0">
                            <a:solidFill>
                              <a:srgbClr val="000000"/>
                            </a:solidFill>
                            <a:latin typeface="Cambria Math" panose="02040503050406030204" pitchFamily="18" charset="0"/>
                          </a:rPr>
                        </m:ctrlPr>
                      </m:sSubPr>
                      <m:e>
                        <m:r>
                          <a:rPr lang="en-US" sz="3200" i="1" dirty="0">
                            <a:solidFill>
                              <a:srgbClr val="000000"/>
                            </a:solidFill>
                            <a:latin typeface="Cambria Math" panose="02040503050406030204" pitchFamily="18" charset="0"/>
                          </a:rPr>
                          <m:t>𝑆</m:t>
                        </m:r>
                      </m:e>
                      <m:sub>
                        <m:r>
                          <a:rPr lang="en-US" sz="3200" b="0" i="1" dirty="0" smtClean="0">
                            <a:solidFill>
                              <a:srgbClr val="000000"/>
                            </a:solidFill>
                            <a:latin typeface="Cambria Math" panose="02040503050406030204" pitchFamily="18" charset="0"/>
                          </a:rPr>
                          <m:t>2</m:t>
                        </m:r>
                      </m:sub>
                    </m:sSub>
                  </m:oMath>
                </a14:m>
                <a:r>
                  <a:rPr lang="en-US" sz="3200" dirty="0">
                    <a:solidFill>
                      <a:srgbClr val="000000"/>
                    </a:solidFill>
                  </a:rPr>
                  <a:t> at time </a:t>
                </a:r>
                <a14:m>
                  <m:oMath xmlns:m="http://schemas.openxmlformats.org/officeDocument/2006/math">
                    <m:sSub>
                      <m:sSubPr>
                        <m:ctrlPr>
                          <a:rPr lang="en-US" sz="3200" i="1" dirty="0">
                            <a:solidFill>
                              <a:srgbClr val="000000"/>
                            </a:solidFill>
                            <a:latin typeface="Cambria Math" panose="02040503050406030204" pitchFamily="18" charset="0"/>
                          </a:rPr>
                        </m:ctrlPr>
                      </m:sSubPr>
                      <m:e>
                        <m:r>
                          <a:rPr lang="en-US" sz="3200" b="0" i="1" dirty="0" smtClean="0">
                            <a:solidFill>
                              <a:srgbClr val="000000"/>
                            </a:solidFill>
                            <a:latin typeface="Cambria Math" panose="02040503050406030204" pitchFamily="18" charset="0"/>
                          </a:rPr>
                          <m:t>𝑡</m:t>
                        </m:r>
                      </m:e>
                      <m:sub>
                        <m:r>
                          <a:rPr lang="en-US" sz="3200" b="0" i="1" dirty="0" smtClean="0">
                            <a:solidFill>
                              <a:srgbClr val="000000"/>
                            </a:solidFill>
                            <a:latin typeface="Cambria Math" panose="02040503050406030204" pitchFamily="18" charset="0"/>
                          </a:rPr>
                          <m:t>𝑖</m:t>
                        </m:r>
                      </m:sub>
                    </m:sSub>
                  </m:oMath>
                </a14:m>
                <a:r>
                  <a:rPr lang="en-US" sz="3200" dirty="0">
                    <a:solidFill>
                      <a:srgbClr val="000000"/>
                    </a:solidFill>
                  </a:rPr>
                  <a:t>, and is only a member of </a:t>
                </a:r>
                <a14:m>
                  <m:oMath xmlns:m="http://schemas.openxmlformats.org/officeDocument/2006/math">
                    <m:sSub>
                      <m:sSubPr>
                        <m:ctrlPr>
                          <a:rPr lang="en-US" sz="3200" i="1" dirty="0">
                            <a:solidFill>
                              <a:srgbClr val="000000"/>
                            </a:solidFill>
                            <a:latin typeface="Cambria Math" panose="02040503050406030204" pitchFamily="18" charset="0"/>
                          </a:rPr>
                        </m:ctrlPr>
                      </m:sSubPr>
                      <m:e>
                        <m:r>
                          <a:rPr lang="en-US" sz="3200" i="1" dirty="0">
                            <a:solidFill>
                              <a:srgbClr val="000000"/>
                            </a:solidFill>
                            <a:latin typeface="Cambria Math" panose="02040503050406030204" pitchFamily="18" charset="0"/>
                          </a:rPr>
                          <m:t>𝑆</m:t>
                        </m:r>
                      </m:e>
                      <m:sub>
                        <m:r>
                          <a:rPr lang="en-US" sz="3200" i="1" dirty="0">
                            <a:solidFill>
                              <a:srgbClr val="000000"/>
                            </a:solidFill>
                            <a:latin typeface="Cambria Math" panose="02040503050406030204" pitchFamily="18" charset="0"/>
                          </a:rPr>
                          <m:t>2</m:t>
                        </m:r>
                      </m:sub>
                    </m:sSub>
                  </m:oMath>
                </a14:m>
                <a:r>
                  <a:rPr lang="en-US" sz="3200" dirty="0">
                    <a:solidFill>
                      <a:srgbClr val="000000"/>
                    </a:solidFill>
                  </a:rPr>
                  <a:t> at time </a:t>
                </a:r>
                <a14:m>
                  <m:oMath xmlns:m="http://schemas.openxmlformats.org/officeDocument/2006/math">
                    <m:sSub>
                      <m:sSubPr>
                        <m:ctrlPr>
                          <a:rPr lang="en-US" sz="3200" i="1" dirty="0">
                            <a:solidFill>
                              <a:srgbClr val="000000"/>
                            </a:solidFill>
                            <a:latin typeface="Cambria Math" panose="02040503050406030204" pitchFamily="18" charset="0"/>
                          </a:rPr>
                        </m:ctrlPr>
                      </m:sSubPr>
                      <m:e>
                        <m:r>
                          <a:rPr lang="en-US" sz="3200" i="1" dirty="0">
                            <a:solidFill>
                              <a:srgbClr val="000000"/>
                            </a:solidFill>
                            <a:latin typeface="Cambria Math" panose="02040503050406030204" pitchFamily="18" charset="0"/>
                          </a:rPr>
                          <m:t>𝑡</m:t>
                        </m:r>
                      </m:e>
                      <m:sub>
                        <m:r>
                          <a:rPr lang="en-US" sz="3200" b="0" i="1" dirty="0" smtClean="0">
                            <a:solidFill>
                              <a:srgbClr val="000000"/>
                            </a:solidFill>
                            <a:latin typeface="Cambria Math" panose="02040503050406030204" pitchFamily="18" charset="0"/>
                          </a:rPr>
                          <m:t>𝑗</m:t>
                        </m:r>
                      </m:sub>
                    </m:sSub>
                    <m:r>
                      <a:rPr lang="en-US" sz="3200" b="0" i="1" dirty="0" smtClean="0">
                        <a:solidFill>
                          <a:srgbClr val="000000"/>
                        </a:solidFill>
                        <a:latin typeface="Cambria Math" panose="02040503050406030204" pitchFamily="18" charset="0"/>
                      </a:rPr>
                      <m:t>&gt;</m:t>
                    </m:r>
                    <m:sSub>
                      <m:sSubPr>
                        <m:ctrlPr>
                          <a:rPr lang="en-US" sz="3200" i="1" dirty="0">
                            <a:solidFill>
                              <a:srgbClr val="000000"/>
                            </a:solidFill>
                            <a:latin typeface="Cambria Math" panose="02040503050406030204" pitchFamily="18" charset="0"/>
                          </a:rPr>
                        </m:ctrlPr>
                      </m:sSubPr>
                      <m:e>
                        <m:r>
                          <a:rPr lang="en-US" sz="3200" i="1" dirty="0">
                            <a:solidFill>
                              <a:srgbClr val="000000"/>
                            </a:solidFill>
                            <a:latin typeface="Cambria Math" panose="02040503050406030204" pitchFamily="18" charset="0"/>
                          </a:rPr>
                          <m:t>𝑡</m:t>
                        </m:r>
                      </m:e>
                      <m:sub>
                        <m:r>
                          <a:rPr lang="en-US" sz="3200" i="1" dirty="0">
                            <a:solidFill>
                              <a:srgbClr val="000000"/>
                            </a:solidFill>
                            <a:latin typeface="Cambria Math" panose="02040503050406030204" pitchFamily="18" charset="0"/>
                          </a:rPr>
                          <m:t>𝑖</m:t>
                        </m:r>
                      </m:sub>
                    </m:sSub>
                  </m:oMath>
                </a14:m>
                <a:r>
                  <a:rPr lang="en-US" sz="3200" dirty="0">
                    <a:solidFill>
                      <a:srgbClr val="000000"/>
                    </a:solidFill>
                  </a:rPr>
                  <a:t>, then the user is said to have migrated from site </a:t>
                </a:r>
                <a14:m>
                  <m:oMath xmlns:m="http://schemas.openxmlformats.org/officeDocument/2006/math">
                    <m:sSub>
                      <m:sSubPr>
                        <m:ctrlPr>
                          <a:rPr lang="en-US" sz="3200" i="1" dirty="0">
                            <a:solidFill>
                              <a:srgbClr val="000000"/>
                            </a:solidFill>
                            <a:latin typeface="Cambria Math" panose="02040503050406030204" pitchFamily="18" charset="0"/>
                          </a:rPr>
                        </m:ctrlPr>
                      </m:sSubPr>
                      <m:e>
                        <m:r>
                          <a:rPr lang="en-US" sz="3200" i="1" dirty="0">
                            <a:solidFill>
                              <a:srgbClr val="000000"/>
                            </a:solidFill>
                            <a:latin typeface="Cambria Math" panose="02040503050406030204" pitchFamily="18" charset="0"/>
                          </a:rPr>
                          <m:t>𝑆</m:t>
                        </m:r>
                      </m:e>
                      <m:sub>
                        <m:r>
                          <a:rPr lang="en-US" sz="3200" i="1" dirty="0">
                            <a:solidFill>
                              <a:srgbClr val="000000"/>
                            </a:solidFill>
                            <a:latin typeface="Cambria Math" panose="02040503050406030204" pitchFamily="18" charset="0"/>
                          </a:rPr>
                          <m:t>1</m:t>
                        </m:r>
                      </m:sub>
                    </m:sSub>
                  </m:oMath>
                </a14:m>
                <a:r>
                  <a:rPr lang="en-US" sz="3200" dirty="0">
                    <a:solidFill>
                      <a:srgbClr val="000000"/>
                    </a:solidFill>
                  </a:rPr>
                  <a:t> to </a:t>
                </a:r>
                <a14:m>
                  <m:oMath xmlns:m="http://schemas.openxmlformats.org/officeDocument/2006/math">
                    <m:sSub>
                      <m:sSubPr>
                        <m:ctrlPr>
                          <a:rPr lang="en-US" sz="3200" i="1" dirty="0">
                            <a:solidFill>
                              <a:srgbClr val="000000"/>
                            </a:solidFill>
                            <a:latin typeface="Cambria Math" panose="02040503050406030204" pitchFamily="18" charset="0"/>
                          </a:rPr>
                        </m:ctrlPr>
                      </m:sSubPr>
                      <m:e>
                        <m:r>
                          <a:rPr lang="en-US" sz="3200" i="1" dirty="0">
                            <a:solidFill>
                              <a:srgbClr val="000000"/>
                            </a:solidFill>
                            <a:latin typeface="Cambria Math" panose="02040503050406030204" pitchFamily="18" charset="0"/>
                          </a:rPr>
                          <m:t>𝑆</m:t>
                        </m:r>
                      </m:e>
                      <m:sub>
                        <m:r>
                          <a:rPr lang="en-US" sz="3200" i="1" dirty="0">
                            <a:solidFill>
                              <a:srgbClr val="000000"/>
                            </a:solidFill>
                            <a:latin typeface="Cambria Math" panose="02040503050406030204" pitchFamily="18" charset="0"/>
                          </a:rPr>
                          <m:t>2</m:t>
                        </m:r>
                      </m:sub>
                    </m:sSub>
                  </m:oMath>
                </a14:m>
                <a:r>
                  <a:rPr lang="en-US" sz="3200" dirty="0">
                    <a:solidFill>
                      <a:srgbClr val="000000"/>
                    </a:solidFill>
                  </a:rPr>
                  <a:t>.</a:t>
                </a:r>
                <a:endParaRPr lang="en-US" sz="3200" dirty="0"/>
              </a:p>
              <a:p>
                <a:pPr>
                  <a:buFont typeface="Arial"/>
                  <a:buChar char="•"/>
                </a:pPr>
                <a:endParaRPr lang="en-US" sz="3200" b="1" dirty="0">
                  <a:solidFill>
                    <a:srgbClr val="000000"/>
                  </a:solidFill>
                </a:endParaRPr>
              </a:p>
              <a:p>
                <a:pPr>
                  <a:buFont typeface="Arial"/>
                  <a:buChar char="•"/>
                </a:pPr>
                <a:r>
                  <a:rPr lang="en-US" sz="3200" b="1" dirty="0">
                    <a:solidFill>
                      <a:srgbClr val="FF0000"/>
                    </a:solidFill>
                  </a:rPr>
                  <a:t>Attention</a:t>
                </a:r>
                <a:r>
                  <a:rPr lang="en-US" sz="3200" b="1" dirty="0">
                    <a:solidFill>
                      <a:srgbClr val="000000"/>
                    </a:solidFill>
                  </a:rPr>
                  <a:t> Migration:</a:t>
                </a:r>
                <a:r>
                  <a:rPr lang="en-US" sz="3200" dirty="0">
                    <a:solidFill>
                      <a:srgbClr val="000000"/>
                    </a:solidFill>
                  </a:rPr>
                  <a:t> For any user who is a member of two sites </a:t>
                </a:r>
                <a14:m>
                  <m:oMath xmlns:m="http://schemas.openxmlformats.org/officeDocument/2006/math">
                    <m:sSub>
                      <m:sSubPr>
                        <m:ctrlPr>
                          <a:rPr lang="en-US" sz="3200" i="1" dirty="0">
                            <a:solidFill>
                              <a:srgbClr val="000000"/>
                            </a:solidFill>
                            <a:latin typeface="Cambria Math" panose="02040503050406030204" pitchFamily="18" charset="0"/>
                          </a:rPr>
                        </m:ctrlPr>
                      </m:sSubPr>
                      <m:e>
                        <m:r>
                          <a:rPr lang="en-US" sz="3200" i="1" dirty="0">
                            <a:solidFill>
                              <a:srgbClr val="000000"/>
                            </a:solidFill>
                            <a:latin typeface="Cambria Math" panose="02040503050406030204" pitchFamily="18" charset="0"/>
                          </a:rPr>
                          <m:t>𝑆</m:t>
                        </m:r>
                      </m:e>
                      <m:sub>
                        <m:r>
                          <a:rPr lang="en-US" sz="3200" i="1" dirty="0">
                            <a:solidFill>
                              <a:srgbClr val="000000"/>
                            </a:solidFill>
                            <a:latin typeface="Cambria Math" panose="02040503050406030204" pitchFamily="18" charset="0"/>
                          </a:rPr>
                          <m:t>1</m:t>
                        </m:r>
                      </m:sub>
                    </m:sSub>
                  </m:oMath>
                </a14:m>
                <a:r>
                  <a:rPr lang="en-US" sz="3200" dirty="0">
                    <a:solidFill>
                      <a:srgbClr val="000000"/>
                    </a:solidFill>
                  </a:rPr>
                  <a:t> and </a:t>
                </a:r>
                <a14:m>
                  <m:oMath xmlns:m="http://schemas.openxmlformats.org/officeDocument/2006/math">
                    <m:sSub>
                      <m:sSubPr>
                        <m:ctrlPr>
                          <a:rPr lang="en-US" sz="3200" i="1" dirty="0">
                            <a:solidFill>
                              <a:srgbClr val="000000"/>
                            </a:solidFill>
                            <a:latin typeface="Cambria Math" panose="02040503050406030204" pitchFamily="18" charset="0"/>
                          </a:rPr>
                        </m:ctrlPr>
                      </m:sSubPr>
                      <m:e>
                        <m:r>
                          <a:rPr lang="en-US" sz="3200" i="1" dirty="0">
                            <a:solidFill>
                              <a:srgbClr val="000000"/>
                            </a:solidFill>
                            <a:latin typeface="Cambria Math" panose="02040503050406030204" pitchFamily="18" charset="0"/>
                          </a:rPr>
                          <m:t>𝑆</m:t>
                        </m:r>
                      </m:e>
                      <m:sub>
                        <m:r>
                          <a:rPr lang="en-US" sz="3200" i="1" dirty="0">
                            <a:solidFill>
                              <a:srgbClr val="000000"/>
                            </a:solidFill>
                            <a:latin typeface="Cambria Math" panose="02040503050406030204" pitchFamily="18" charset="0"/>
                          </a:rPr>
                          <m:t>2</m:t>
                        </m:r>
                      </m:sub>
                    </m:sSub>
                  </m:oMath>
                </a14:m>
                <a:r>
                  <a:rPr lang="en-US" sz="3200" dirty="0">
                    <a:solidFill>
                      <a:srgbClr val="000000"/>
                    </a:solidFill>
                  </a:rPr>
                  <a:t> and is active at both at time </a:t>
                </a:r>
                <a14:m>
                  <m:oMath xmlns:m="http://schemas.openxmlformats.org/officeDocument/2006/math">
                    <m:sSub>
                      <m:sSubPr>
                        <m:ctrlPr>
                          <a:rPr lang="en-US" sz="3200" i="1" dirty="0">
                            <a:solidFill>
                              <a:srgbClr val="000000"/>
                            </a:solidFill>
                            <a:latin typeface="Cambria Math" panose="02040503050406030204" pitchFamily="18" charset="0"/>
                          </a:rPr>
                        </m:ctrlPr>
                      </m:sSubPr>
                      <m:e>
                        <m:r>
                          <a:rPr lang="en-US" sz="3200" i="1" dirty="0">
                            <a:solidFill>
                              <a:srgbClr val="000000"/>
                            </a:solidFill>
                            <a:latin typeface="Cambria Math" panose="02040503050406030204" pitchFamily="18" charset="0"/>
                          </a:rPr>
                          <m:t>𝑡</m:t>
                        </m:r>
                      </m:e>
                      <m:sub>
                        <m:r>
                          <a:rPr lang="en-US" sz="3200" i="1" dirty="0">
                            <a:solidFill>
                              <a:srgbClr val="000000"/>
                            </a:solidFill>
                            <a:latin typeface="Cambria Math" panose="02040503050406030204" pitchFamily="18" charset="0"/>
                          </a:rPr>
                          <m:t>𝑖</m:t>
                        </m:r>
                      </m:sub>
                    </m:sSub>
                  </m:oMath>
                </a14:m>
                <a:r>
                  <a:rPr lang="en-US" sz="3200" dirty="0">
                    <a:solidFill>
                      <a:srgbClr val="000000"/>
                    </a:solidFill>
                  </a:rPr>
                  <a:t>, if the user becomes inactive on </a:t>
                </a:r>
                <a14:m>
                  <m:oMath xmlns:m="http://schemas.openxmlformats.org/officeDocument/2006/math">
                    <m:sSub>
                      <m:sSubPr>
                        <m:ctrlPr>
                          <a:rPr lang="en-US" sz="3200" i="1" dirty="0">
                            <a:solidFill>
                              <a:srgbClr val="000000"/>
                            </a:solidFill>
                            <a:latin typeface="Cambria Math" panose="02040503050406030204" pitchFamily="18" charset="0"/>
                          </a:rPr>
                        </m:ctrlPr>
                      </m:sSubPr>
                      <m:e>
                        <m:r>
                          <a:rPr lang="en-US" sz="3200" i="1" dirty="0">
                            <a:solidFill>
                              <a:srgbClr val="000000"/>
                            </a:solidFill>
                            <a:latin typeface="Cambria Math" panose="02040503050406030204" pitchFamily="18" charset="0"/>
                          </a:rPr>
                          <m:t>𝑆</m:t>
                        </m:r>
                      </m:e>
                      <m:sub>
                        <m:r>
                          <a:rPr lang="en-US" sz="3200" i="1" dirty="0">
                            <a:solidFill>
                              <a:srgbClr val="000000"/>
                            </a:solidFill>
                            <a:latin typeface="Cambria Math" panose="02040503050406030204" pitchFamily="18" charset="0"/>
                          </a:rPr>
                          <m:t>1</m:t>
                        </m:r>
                      </m:sub>
                    </m:sSub>
                  </m:oMath>
                </a14:m>
                <a:r>
                  <a:rPr lang="en-US" sz="3200" dirty="0">
                    <a:solidFill>
                      <a:srgbClr val="000000"/>
                    </a:solidFill>
                  </a:rPr>
                  <a:t> and remains active on </a:t>
                </a:r>
                <a14:m>
                  <m:oMath xmlns:m="http://schemas.openxmlformats.org/officeDocument/2006/math">
                    <m:sSub>
                      <m:sSubPr>
                        <m:ctrlPr>
                          <a:rPr lang="en-US" sz="3200" i="1" dirty="0">
                            <a:solidFill>
                              <a:srgbClr val="000000"/>
                            </a:solidFill>
                            <a:latin typeface="Cambria Math" panose="02040503050406030204" pitchFamily="18" charset="0"/>
                          </a:rPr>
                        </m:ctrlPr>
                      </m:sSubPr>
                      <m:e>
                        <m:r>
                          <a:rPr lang="en-US" sz="3200" i="1" dirty="0">
                            <a:solidFill>
                              <a:srgbClr val="000000"/>
                            </a:solidFill>
                            <a:latin typeface="Cambria Math" panose="02040503050406030204" pitchFamily="18" charset="0"/>
                          </a:rPr>
                          <m:t>𝑆</m:t>
                        </m:r>
                      </m:e>
                      <m:sub>
                        <m:r>
                          <a:rPr lang="en-US" sz="3200" b="0" i="1" dirty="0" smtClean="0">
                            <a:solidFill>
                              <a:srgbClr val="000000"/>
                            </a:solidFill>
                            <a:latin typeface="Cambria Math" panose="02040503050406030204" pitchFamily="18" charset="0"/>
                          </a:rPr>
                          <m:t>2</m:t>
                        </m:r>
                      </m:sub>
                    </m:sSub>
                  </m:oMath>
                </a14:m>
                <a:r>
                  <a:rPr lang="en-US" sz="3200" dirty="0">
                    <a:solidFill>
                      <a:srgbClr val="000000"/>
                    </a:solidFill>
                  </a:rPr>
                  <a:t> at time </a:t>
                </a:r>
                <a14:m>
                  <m:oMath xmlns:m="http://schemas.openxmlformats.org/officeDocument/2006/math">
                    <m:sSub>
                      <m:sSubPr>
                        <m:ctrlPr>
                          <a:rPr lang="en-US" sz="3200" i="1" dirty="0">
                            <a:solidFill>
                              <a:srgbClr val="000000"/>
                            </a:solidFill>
                            <a:latin typeface="Cambria Math" panose="02040503050406030204" pitchFamily="18" charset="0"/>
                          </a:rPr>
                        </m:ctrlPr>
                      </m:sSubPr>
                      <m:e>
                        <m:r>
                          <a:rPr lang="en-US" sz="3200" i="1" dirty="0">
                            <a:solidFill>
                              <a:srgbClr val="000000"/>
                            </a:solidFill>
                            <a:latin typeface="Cambria Math" panose="02040503050406030204" pitchFamily="18" charset="0"/>
                          </a:rPr>
                          <m:t>𝑡</m:t>
                        </m:r>
                      </m:e>
                      <m:sub>
                        <m:r>
                          <a:rPr lang="en-US" sz="3200" i="1" dirty="0">
                            <a:solidFill>
                              <a:srgbClr val="000000"/>
                            </a:solidFill>
                            <a:latin typeface="Cambria Math" panose="02040503050406030204" pitchFamily="18" charset="0"/>
                          </a:rPr>
                          <m:t>𝑗</m:t>
                        </m:r>
                      </m:sub>
                    </m:sSub>
                    <m:r>
                      <a:rPr lang="en-US" sz="3200" i="1" dirty="0">
                        <a:solidFill>
                          <a:srgbClr val="000000"/>
                        </a:solidFill>
                        <a:latin typeface="Cambria Math" panose="02040503050406030204" pitchFamily="18" charset="0"/>
                      </a:rPr>
                      <m:t>&gt;</m:t>
                    </m:r>
                    <m:sSub>
                      <m:sSubPr>
                        <m:ctrlPr>
                          <a:rPr lang="en-US" sz="3200" i="1" dirty="0">
                            <a:solidFill>
                              <a:srgbClr val="000000"/>
                            </a:solidFill>
                            <a:latin typeface="Cambria Math" panose="02040503050406030204" pitchFamily="18" charset="0"/>
                          </a:rPr>
                        </m:ctrlPr>
                      </m:sSubPr>
                      <m:e>
                        <m:r>
                          <a:rPr lang="en-US" sz="3200" i="1" dirty="0">
                            <a:solidFill>
                              <a:srgbClr val="000000"/>
                            </a:solidFill>
                            <a:latin typeface="Cambria Math" panose="02040503050406030204" pitchFamily="18" charset="0"/>
                          </a:rPr>
                          <m:t>𝑡</m:t>
                        </m:r>
                      </m:e>
                      <m:sub>
                        <m:r>
                          <a:rPr lang="en-US" sz="3200" i="1" dirty="0">
                            <a:solidFill>
                              <a:srgbClr val="000000"/>
                            </a:solidFill>
                            <a:latin typeface="Cambria Math" panose="02040503050406030204" pitchFamily="18" charset="0"/>
                          </a:rPr>
                          <m:t>𝑖</m:t>
                        </m:r>
                      </m:sub>
                    </m:sSub>
                  </m:oMath>
                </a14:m>
                <a:r>
                  <a:rPr lang="en-US" sz="3200" dirty="0">
                    <a:solidFill>
                      <a:srgbClr val="000000"/>
                    </a:solidFill>
                  </a:rPr>
                  <a:t>, then the user’s attention is said to have migrated away from site </a:t>
                </a:r>
                <a14:m>
                  <m:oMath xmlns:m="http://schemas.openxmlformats.org/officeDocument/2006/math">
                    <m:sSub>
                      <m:sSubPr>
                        <m:ctrlPr>
                          <a:rPr lang="en-US" sz="3200" i="1" dirty="0">
                            <a:solidFill>
                              <a:srgbClr val="000000"/>
                            </a:solidFill>
                            <a:latin typeface="Cambria Math" panose="02040503050406030204" pitchFamily="18" charset="0"/>
                          </a:rPr>
                        </m:ctrlPr>
                      </m:sSubPr>
                      <m:e>
                        <m:r>
                          <a:rPr lang="en-US" sz="3200" i="1" dirty="0">
                            <a:solidFill>
                              <a:srgbClr val="000000"/>
                            </a:solidFill>
                            <a:latin typeface="Cambria Math" panose="02040503050406030204" pitchFamily="18" charset="0"/>
                          </a:rPr>
                          <m:t>𝑆</m:t>
                        </m:r>
                      </m:e>
                      <m:sub>
                        <m:r>
                          <a:rPr lang="en-US" sz="3200" i="1" dirty="0">
                            <a:solidFill>
                              <a:srgbClr val="000000"/>
                            </a:solidFill>
                            <a:latin typeface="Cambria Math" panose="02040503050406030204" pitchFamily="18" charset="0"/>
                          </a:rPr>
                          <m:t>1</m:t>
                        </m:r>
                      </m:sub>
                    </m:sSub>
                  </m:oMath>
                </a14:m>
                <a:r>
                  <a:rPr lang="en-US" sz="3200" dirty="0">
                    <a:solidFill>
                      <a:srgbClr val="000000"/>
                    </a:solidFill>
                  </a:rPr>
                  <a:t> and toward site </a:t>
                </a:r>
                <a14:m>
                  <m:oMath xmlns:m="http://schemas.openxmlformats.org/officeDocument/2006/math">
                    <m:sSub>
                      <m:sSubPr>
                        <m:ctrlPr>
                          <a:rPr lang="en-US" sz="3200" i="1" dirty="0">
                            <a:solidFill>
                              <a:srgbClr val="000000"/>
                            </a:solidFill>
                            <a:latin typeface="Cambria Math" panose="02040503050406030204" pitchFamily="18" charset="0"/>
                          </a:rPr>
                        </m:ctrlPr>
                      </m:sSubPr>
                      <m:e>
                        <m:r>
                          <a:rPr lang="en-US" sz="3200" i="1" dirty="0">
                            <a:solidFill>
                              <a:srgbClr val="000000"/>
                            </a:solidFill>
                            <a:latin typeface="Cambria Math" panose="02040503050406030204" pitchFamily="18" charset="0"/>
                          </a:rPr>
                          <m:t>𝑆</m:t>
                        </m:r>
                      </m:e>
                      <m:sub>
                        <m:r>
                          <a:rPr lang="en-US" sz="3200" b="0" i="1" dirty="0" smtClean="0">
                            <a:solidFill>
                              <a:srgbClr val="000000"/>
                            </a:solidFill>
                            <a:latin typeface="Cambria Math" panose="02040503050406030204" pitchFamily="18" charset="0"/>
                          </a:rPr>
                          <m:t>2</m:t>
                        </m:r>
                      </m:sub>
                    </m:sSub>
                  </m:oMath>
                </a14:m>
                <a:r>
                  <a:rPr lang="en-US" sz="3200" dirty="0">
                    <a:solidFill>
                      <a:srgbClr val="000000"/>
                    </a:solidFill>
                  </a:rPr>
                  <a:t>.</a:t>
                </a:r>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15" t="-1604" r="-1185" b="-1604"/>
                </a:stretch>
              </a:blipFill>
            </p:spPr>
            <p:txBody>
              <a:bodyPr/>
              <a:lstStyle/>
              <a:p>
                <a:r>
                  <a:rPr lang="en-US">
                    <a:noFill/>
                  </a:rPr>
                  <a:t> </a:t>
                </a:r>
              </a:p>
            </p:txBody>
          </p:sp>
        </mc:Fallback>
      </mc:AlternateContent>
    </p:spTree>
    <p:extLst>
      <p:ext uri="{BB962C8B-B14F-4D97-AF65-F5344CB8AC3E}">
        <p14:creationId xmlns:p14="http://schemas.microsoft.com/office/powerpoint/2010/main" val="2585835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Collective Behavior Analysis -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86800" cy="5318760"/>
              </a:xfrm>
            </p:spPr>
            <p:txBody>
              <a:bodyPr>
                <a:normAutofit fontScale="77500" lnSpcReduction="20000"/>
              </a:bodyPr>
              <a:lstStyle/>
              <a:p>
                <a:r>
                  <a:rPr lang="en-US" dirty="0"/>
                  <a:t>Activity (or inactivity) of a user can be determined by observing the user’s actions performed on the site. </a:t>
                </a:r>
              </a:p>
              <a:p>
                <a:endParaRPr lang="en-US" dirty="0"/>
              </a:p>
              <a:p>
                <a:r>
                  <a:rPr lang="en-US" dirty="0"/>
                  <a:t>We can consider a user active in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smtClean="0">
                        <a:latin typeface="Cambria Math" panose="02040503050406030204" pitchFamily="18" charset="0"/>
                      </a:rPr>
                      <m:t>, </m:t>
                    </m:r>
                    <m:r>
                      <a:rPr lang="en-US" i="1" dirty="0" err="1" smtClean="0">
                        <a:latin typeface="Cambria Math" panose="02040503050406030204" pitchFamily="18" charset="0"/>
                      </a:rPr>
                      <m:t>𝑡</m:t>
                    </m:r>
                    <m:r>
                      <a:rPr lang="en-US" i="1" dirty="0" err="1" smtClean="0">
                        <a:latin typeface="Cambria Math" panose="02040503050406030204" pitchFamily="18" charset="0"/>
                      </a:rPr>
                      <m:t>+</m:t>
                    </m:r>
                    <m:r>
                      <a:rPr lang="en-US" i="1" dirty="0" err="1" smtClean="0">
                        <a:latin typeface="Cambria Math" panose="02040503050406030204" pitchFamily="18" charset="0"/>
                      </a:rPr>
                      <m:t>𝑋</m:t>
                    </m:r>
                    <m:r>
                      <a:rPr lang="en-US" i="1" dirty="0" smtClean="0">
                        <a:latin typeface="Cambria Math" panose="02040503050406030204" pitchFamily="18" charset="0"/>
                      </a:rPr>
                      <m:t> </m:t>
                    </m:r>
                    <m:r>
                      <a:rPr lang="en-US" i="1" dirty="0">
                        <a:latin typeface="Cambria Math" panose="02040503050406030204" pitchFamily="18" charset="0"/>
                      </a:rPr>
                      <m:t>]</m:t>
                    </m:r>
                  </m:oMath>
                </a14:m>
                <a:r>
                  <a:rPr lang="en-US" dirty="0"/>
                  <a:t>, if the user has performed at least one action on the site during this period</a:t>
                </a:r>
              </a:p>
              <a:p>
                <a:pPr lvl="1"/>
                <a:r>
                  <a:rPr lang="en-US" dirty="0"/>
                  <a:t>Otherwise, the user is considered inactive.</a:t>
                </a:r>
              </a:p>
              <a:p>
                <a:endParaRPr lang="en-US" dirty="0"/>
              </a:p>
              <a:p>
                <a:r>
                  <a:rPr lang="en-US" dirty="0"/>
                  <a:t>The interval could be measured at different granularity levels</a:t>
                </a:r>
              </a:p>
              <a:p>
                <a:pPr lvl="1"/>
                <a:r>
                  <a:rPr lang="en-US" dirty="0"/>
                  <a:t>E.g., days, weeks, months, and years. </a:t>
                </a:r>
              </a:p>
              <a:p>
                <a:pPr lvl="1"/>
                <a:r>
                  <a:rPr lang="en-US" dirty="0"/>
                  <a:t>It is common to set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 = </m:t>
                    </m:r>
                    <m:r>
                      <a:rPr lang="en-US" i="1" dirty="0" smtClean="0">
                        <a:latin typeface="Cambria Math" panose="02040503050406030204" pitchFamily="18" charset="0"/>
                      </a:rPr>
                      <m:t>1</m:t>
                    </m:r>
                  </m:oMath>
                </a14:m>
                <a:r>
                  <a:rPr lang="en-US" dirty="0"/>
                  <a:t> month. </a:t>
                </a:r>
              </a:p>
              <a:p>
                <a:pPr lvl="1"/>
                <a:endParaRPr lang="en-US" dirty="0"/>
              </a:p>
              <a:p>
                <a:r>
                  <a:rPr lang="en-US" dirty="0"/>
                  <a:t>We can analyze migrations of </a:t>
                </a:r>
                <a:r>
                  <a:rPr lang="en-US" b="1" dirty="0"/>
                  <a:t>individuals</a:t>
                </a:r>
                <a:r>
                  <a:rPr lang="en-US" dirty="0"/>
                  <a:t> and then measure the rate at which the </a:t>
                </a:r>
                <a:r>
                  <a:rPr lang="en-US" b="1" dirty="0"/>
                  <a:t>populations</a:t>
                </a:r>
                <a:r>
                  <a:rPr lang="en-US" dirty="0"/>
                  <a:t> are migrating across sites. </a:t>
                </a:r>
              </a:p>
              <a:p>
                <a:pPr lvl="1"/>
                <a:r>
                  <a:rPr lang="en-US" dirty="0"/>
                  <a:t>We can use the methodology for individual behavior analysis</a:t>
                </a:r>
              </a:p>
              <a:p>
                <a:pPr>
                  <a:lnSpc>
                    <a:spcPct val="100000"/>
                  </a:lnSpc>
                </a:pPr>
                <a:endParaRPr lang="en-US" dirty="0"/>
              </a:p>
              <a:p>
                <a:pPr>
                  <a:lnSpc>
                    <a:spcPct val="100000"/>
                  </a:lnSpc>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86800" cy="5318760"/>
              </a:xfrm>
              <a:blipFill rotWithShape="0">
                <a:blip r:embed="rId2"/>
                <a:stretch>
                  <a:fillRect l="-772" t="-1947"/>
                </a:stretch>
              </a:blipFill>
            </p:spPr>
            <p:txBody>
              <a:bodyPr/>
              <a:lstStyle/>
              <a:p>
                <a:r>
                  <a:rPr lang="en-US">
                    <a:noFill/>
                  </a:rPr>
                  <a:t> </a:t>
                </a:r>
              </a:p>
            </p:txBody>
          </p:sp>
        </mc:Fallback>
      </mc:AlternateContent>
    </p:spTree>
    <p:extLst>
      <p:ext uri="{BB962C8B-B14F-4D97-AF65-F5344CB8AC3E}">
        <p14:creationId xmlns:p14="http://schemas.microsoft.com/office/powerpoint/2010/main" val="237497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Observable Behavior</a:t>
            </a:r>
          </a:p>
        </p:txBody>
      </p:sp>
      <p:sp>
        <p:nvSpPr>
          <p:cNvPr id="3" name="Content Placeholder 2"/>
          <p:cNvSpPr>
            <a:spLocks noGrp="1"/>
          </p:cNvSpPr>
          <p:nvPr>
            <p:ph idx="1"/>
          </p:nvPr>
        </p:nvSpPr>
        <p:spPr>
          <a:xfrm>
            <a:off x="457200" y="1066800"/>
            <a:ext cx="3886200" cy="5318760"/>
          </a:xfrm>
        </p:spPr>
        <p:txBody>
          <a:bodyPr>
            <a:normAutofit fontScale="85000" lnSpcReduction="10000"/>
          </a:bodyPr>
          <a:lstStyle/>
          <a:p>
            <a:pPr>
              <a:buFont typeface="Arial"/>
              <a:buChar char="•"/>
            </a:pPr>
            <a:r>
              <a:rPr lang="en-US" dirty="0">
                <a:solidFill>
                  <a:srgbClr val="000000"/>
                </a:solidFill>
              </a:rPr>
              <a:t>Sites migration is rarely observed</a:t>
            </a:r>
          </a:p>
          <a:p>
            <a:pPr>
              <a:buFont typeface="Arial"/>
              <a:buChar char="•"/>
            </a:pPr>
            <a:endParaRPr lang="en-US" dirty="0">
              <a:solidFill>
                <a:srgbClr val="000000"/>
              </a:solidFill>
            </a:endParaRPr>
          </a:p>
          <a:p>
            <a:pPr>
              <a:buFont typeface="Arial"/>
              <a:buChar char="•"/>
            </a:pPr>
            <a:r>
              <a:rPr lang="en-US" dirty="0">
                <a:solidFill>
                  <a:srgbClr val="000000"/>
                </a:solidFill>
              </a:rPr>
              <a:t>Attention migration is clearly observable</a:t>
            </a:r>
            <a:endParaRPr lang="en-US" dirty="0"/>
          </a:p>
          <a:p>
            <a:pPr>
              <a:lnSpc>
                <a:spcPct val="100000"/>
              </a:lnSpc>
            </a:pPr>
            <a:endParaRPr lang="en-US" dirty="0"/>
          </a:p>
          <a:p>
            <a:pPr>
              <a:buFont typeface="Arial"/>
              <a:buChar char="•"/>
            </a:pPr>
            <a:r>
              <a:rPr lang="en-US" dirty="0">
                <a:solidFill>
                  <a:srgbClr val="000000"/>
                </a:solidFill>
              </a:rPr>
              <a:t>We need to take multiple steps to observe it:</a:t>
            </a:r>
          </a:p>
          <a:p>
            <a:pPr lvl="1">
              <a:buFont typeface="Arial"/>
              <a:buChar char="•"/>
            </a:pPr>
            <a:r>
              <a:rPr lang="en-US" sz="2400" dirty="0">
                <a:solidFill>
                  <a:srgbClr val="000000"/>
                </a:solidFill>
              </a:rPr>
              <a:t>Users are required to be identified on multiple networks (challenging!)</a:t>
            </a:r>
          </a:p>
          <a:p>
            <a:pPr lvl="2">
              <a:buFont typeface="Arial"/>
              <a:buChar char="•"/>
            </a:pPr>
            <a:r>
              <a:rPr lang="en-US" dirty="0">
                <a:solidFill>
                  <a:srgbClr val="000000"/>
                </a:solidFill>
              </a:rPr>
              <a:t>Some ideas: </a:t>
            </a:r>
            <a:r>
              <a:rPr lang="en-US" b="1" dirty="0">
                <a:solidFill>
                  <a:srgbClr val="000000"/>
                </a:solidFill>
              </a:rPr>
              <a:t>John.Smith1</a:t>
            </a:r>
            <a:r>
              <a:rPr lang="en-US" dirty="0">
                <a:solidFill>
                  <a:srgbClr val="000000"/>
                </a:solidFill>
              </a:rPr>
              <a:t> on Facebook is </a:t>
            </a:r>
            <a:r>
              <a:rPr lang="en-US" b="1" dirty="0" err="1">
                <a:solidFill>
                  <a:srgbClr val="000000"/>
                </a:solidFill>
              </a:rPr>
              <a:t>JohnSmith</a:t>
            </a:r>
            <a:r>
              <a:rPr lang="en-US" dirty="0">
                <a:solidFill>
                  <a:srgbClr val="000000"/>
                </a:solidFill>
              </a:rPr>
              <a:t> on Twitter</a:t>
            </a:r>
            <a:endParaRPr lang="en-US" dirty="0"/>
          </a:p>
        </p:txBody>
      </p:sp>
      <p:pic>
        <p:nvPicPr>
          <p:cNvPr id="4" name="Picture 3"/>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3400" y="1066800"/>
            <a:ext cx="4601280" cy="4332704"/>
          </a:xfrm>
          <a:prstGeom prst="rect">
            <a:avLst/>
          </a:prstGeom>
          <a:ln>
            <a:noFill/>
          </a:ln>
        </p:spPr>
      </p:pic>
    </p:spTree>
    <p:extLst>
      <p:ext uri="{BB962C8B-B14F-4D97-AF65-F5344CB8AC3E}">
        <p14:creationId xmlns:p14="http://schemas.microsoft.com/office/powerpoint/2010/main" val="3334578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sp>
        <p:nvSpPr>
          <p:cNvPr id="3" name="Content Placeholder 2"/>
          <p:cNvSpPr>
            <a:spLocks noGrp="1"/>
          </p:cNvSpPr>
          <p:nvPr>
            <p:ph idx="1"/>
          </p:nvPr>
        </p:nvSpPr>
        <p:spPr>
          <a:xfrm>
            <a:off x="457200" y="1066800"/>
            <a:ext cx="8610600" cy="5318760"/>
          </a:xfrm>
        </p:spPr>
        <p:txBody>
          <a:bodyPr>
            <a:normAutofit fontScale="92500" lnSpcReduction="20000"/>
          </a:bodyPr>
          <a:lstStyle/>
          <a:p>
            <a:pPr>
              <a:buFont typeface="Arial"/>
              <a:buChar char="•"/>
            </a:pPr>
            <a:r>
              <a:rPr lang="en-US" b="1" dirty="0">
                <a:solidFill>
                  <a:srgbClr val="FF0000"/>
                </a:solidFill>
              </a:rPr>
              <a:t>User Activity</a:t>
            </a:r>
            <a:r>
              <a:rPr lang="en-US" dirty="0">
                <a:solidFill>
                  <a:srgbClr val="FF0000"/>
                </a:solidFill>
              </a:rPr>
              <a:t>:</a:t>
            </a:r>
            <a:r>
              <a:rPr lang="en-US" dirty="0">
                <a:solidFill>
                  <a:srgbClr val="000000"/>
                </a:solidFill>
              </a:rPr>
              <a:t> more active users are less likely to migrate</a:t>
            </a:r>
            <a:endParaRPr lang="en-US" dirty="0"/>
          </a:p>
          <a:p>
            <a:pPr lvl="1">
              <a:buFont typeface="Arial"/>
              <a:buChar char="•"/>
            </a:pPr>
            <a:r>
              <a:rPr lang="en-US" sz="2400" dirty="0">
                <a:solidFill>
                  <a:srgbClr val="000000"/>
                </a:solidFill>
              </a:rPr>
              <a:t>e.g., number of tweets, posts, or photos</a:t>
            </a:r>
            <a:endParaRPr lang="en-US" dirty="0"/>
          </a:p>
          <a:p>
            <a:pPr>
              <a:lnSpc>
                <a:spcPct val="100000"/>
              </a:lnSpc>
            </a:pPr>
            <a:endParaRPr lang="en-US" dirty="0"/>
          </a:p>
          <a:p>
            <a:pPr>
              <a:buFont typeface="Arial"/>
              <a:buChar char="•"/>
            </a:pPr>
            <a:r>
              <a:rPr lang="en-US" b="1" dirty="0">
                <a:solidFill>
                  <a:srgbClr val="FF0000"/>
                </a:solidFill>
              </a:rPr>
              <a:t>User Network Size: </a:t>
            </a:r>
            <a:r>
              <a:rPr lang="en-US" dirty="0">
                <a:solidFill>
                  <a:srgbClr val="000000"/>
                </a:solidFill>
              </a:rPr>
              <a:t>a user with more social ties (i.e., friends) in a social network is less likely to move</a:t>
            </a:r>
          </a:p>
          <a:p>
            <a:pPr lvl="1">
              <a:buFont typeface="Arial"/>
              <a:buChar char="•"/>
            </a:pPr>
            <a:r>
              <a:rPr lang="en-US" sz="2400" dirty="0">
                <a:solidFill>
                  <a:srgbClr val="000000"/>
                </a:solidFill>
              </a:rPr>
              <a:t>e.g., number of friends</a:t>
            </a:r>
          </a:p>
          <a:p>
            <a:pPr lvl="1">
              <a:buFont typeface="Arial"/>
              <a:buChar char="•"/>
            </a:pPr>
            <a:endParaRPr lang="en-US" dirty="0"/>
          </a:p>
          <a:p>
            <a:pPr>
              <a:buFont typeface="Arial"/>
              <a:buChar char="•"/>
            </a:pPr>
            <a:r>
              <a:rPr lang="en-US" b="1" dirty="0">
                <a:solidFill>
                  <a:srgbClr val="FF0000"/>
                </a:solidFill>
              </a:rPr>
              <a:t>User Rank:</a:t>
            </a:r>
            <a:r>
              <a:rPr lang="en-US" dirty="0">
                <a:solidFill>
                  <a:srgbClr val="000000"/>
                </a:solidFill>
              </a:rPr>
              <a:t> a user with high status in a network is less likely to move to a new one where he or she must spend more time getting established.</a:t>
            </a:r>
          </a:p>
          <a:p>
            <a:pPr lvl="1">
              <a:buFont typeface="Arial"/>
              <a:buChar char="•"/>
            </a:pPr>
            <a:r>
              <a:rPr lang="en-US" sz="2600" dirty="0">
                <a:solidFill>
                  <a:srgbClr val="000000"/>
                </a:solidFill>
              </a:rPr>
              <a:t>e.g., centrality scores</a:t>
            </a:r>
          </a:p>
          <a:p>
            <a:pPr lvl="1">
              <a:buFont typeface="Arial"/>
              <a:buChar char="•"/>
            </a:pPr>
            <a:r>
              <a:rPr lang="en-US" sz="2600" dirty="0">
                <a:solidFill>
                  <a:srgbClr val="000000"/>
                </a:solidFill>
              </a:rPr>
              <a:t>External rank: your citations, how many have referred to your article, ...</a:t>
            </a:r>
            <a:endParaRPr lang="en-US" sz="2600" dirty="0"/>
          </a:p>
          <a:p>
            <a:endParaRPr lang="en-US" dirty="0"/>
          </a:p>
        </p:txBody>
      </p:sp>
    </p:spTree>
    <p:extLst>
      <p:ext uri="{BB962C8B-B14F-4D97-AF65-F5344CB8AC3E}">
        <p14:creationId xmlns:p14="http://schemas.microsoft.com/office/powerpoint/2010/main" val="1131442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458200" cy="5318760"/>
              </a:xfrm>
            </p:spPr>
            <p:txBody>
              <a:bodyPr>
                <a:normAutofit fontScale="85000" lnSpcReduction="20000"/>
              </a:bodyPr>
              <a:lstStyle/>
              <a:p>
                <a:pPr>
                  <a:lnSpc>
                    <a:spcPct val="100000"/>
                  </a:lnSpc>
                </a:pPr>
                <a:endParaRPr lang="en-US" dirty="0"/>
              </a:p>
              <a:p>
                <a:pPr>
                  <a:buFont typeface="Arial"/>
                  <a:buChar char="•"/>
                </a:pPr>
                <a:r>
                  <a:rPr lang="en-US" dirty="0">
                    <a:solidFill>
                      <a:srgbClr val="000000"/>
                    </a:solidFill>
                  </a:rPr>
                  <a:t>Given two snapshots of a network, we know if users migrated or not. </a:t>
                </a:r>
                <a:endParaRPr lang="en-US" dirty="0"/>
              </a:p>
              <a:p>
                <a:pPr>
                  <a:lnSpc>
                    <a:spcPct val="100000"/>
                  </a:lnSpc>
                </a:pPr>
                <a:endParaRPr lang="en-US" dirty="0"/>
              </a:p>
              <a:p>
                <a:pPr>
                  <a:buFont typeface="Arial"/>
                  <a:buChar char="•"/>
                </a:pPr>
                <a:r>
                  <a:rPr lang="en-US" dirty="0">
                    <a:solidFill>
                      <a:srgbClr val="000000"/>
                    </a:solidFill>
                  </a:rPr>
                  <a:t>Let vector  </a:t>
                </a:r>
                <a14:m>
                  <m:oMath xmlns:m="http://schemas.openxmlformats.org/officeDocument/2006/math">
                    <m:r>
                      <m:rPr>
                        <m:sty m:val="p"/>
                      </m:rPr>
                      <a:rPr lang="en-US" b="0" i="0" smtClean="0">
                        <a:solidFill>
                          <a:srgbClr val="000000"/>
                        </a:solidFill>
                        <a:latin typeface="Cambria Math" panose="02040503050406030204" pitchFamily="18" charset="0"/>
                      </a:rPr>
                      <m:t>Y</m:t>
                    </m:r>
                    <m:r>
                      <a:rPr lang="en-US" b="0" i="0"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ea typeface="Cambria Math" panose="02040503050406030204" pitchFamily="18" charset="0"/>
                      </a:rPr>
                      <m:t>∈</m:t>
                    </m:r>
                    <m:sSup>
                      <m:sSupPr>
                        <m:ctrlPr>
                          <a:rPr lang="en-US" i="1" smtClean="0">
                            <a:solidFill>
                              <a:srgbClr val="000000"/>
                            </a:solidFill>
                            <a:latin typeface="Cambria Math" panose="02040503050406030204" pitchFamily="18" charset="0"/>
                          </a:rPr>
                        </m:ctrlPr>
                      </m:sSupPr>
                      <m:e>
                        <m:r>
                          <a:rPr lang="en-US" i="1" smtClean="0">
                            <a:solidFill>
                              <a:srgbClr val="000000"/>
                            </a:solidFill>
                            <a:latin typeface="Cambria Math" panose="02040503050406030204" pitchFamily="18" charset="0"/>
                            <a:ea typeface="Cambria Math" panose="02040503050406030204" pitchFamily="18" charset="0"/>
                          </a:rPr>
                          <m:t>ℝ</m:t>
                        </m:r>
                      </m:e>
                      <m:sup>
                        <m:r>
                          <a:rPr lang="en-US" b="0" i="1" smtClean="0">
                            <a:solidFill>
                              <a:srgbClr val="000000"/>
                            </a:solidFill>
                            <a:latin typeface="Cambria Math" panose="02040503050406030204" pitchFamily="18" charset="0"/>
                          </a:rPr>
                          <m:t>𝑛</m:t>
                        </m:r>
                      </m:sup>
                    </m:sSup>
                  </m:oMath>
                </a14:m>
                <a:r>
                  <a:rPr lang="en-US" dirty="0">
                    <a:solidFill>
                      <a:srgbClr val="000000"/>
                    </a:solidFill>
                  </a:rPr>
                  <a:t> indicate whether any of our </a:t>
                </a:r>
                <a14:m>
                  <m:oMath xmlns:m="http://schemas.openxmlformats.org/officeDocument/2006/math">
                    <m:r>
                      <a:rPr lang="en-US" i="1" dirty="0" smtClean="0">
                        <a:solidFill>
                          <a:srgbClr val="000000"/>
                        </a:solidFill>
                        <a:latin typeface="Cambria Math" panose="02040503050406030204" pitchFamily="18" charset="0"/>
                      </a:rPr>
                      <m:t>𝑛</m:t>
                    </m:r>
                    <m:r>
                      <a:rPr lang="en-US" i="1" dirty="0" smtClean="0">
                        <a:solidFill>
                          <a:srgbClr val="000000"/>
                        </a:solidFill>
                        <a:latin typeface="Cambria Math" panose="02040503050406030204" pitchFamily="18" charset="0"/>
                      </a:rPr>
                      <m:t> </m:t>
                    </m:r>
                  </m:oMath>
                </a14:m>
                <a:r>
                  <a:rPr lang="en-US" dirty="0">
                    <a:solidFill>
                      <a:srgbClr val="000000"/>
                    </a:solidFill>
                  </a:rPr>
                  <a:t>users have migrated or not. </a:t>
                </a:r>
                <a:endParaRPr lang="en-US" dirty="0"/>
              </a:p>
              <a:p>
                <a:pPr>
                  <a:lnSpc>
                    <a:spcPct val="100000"/>
                  </a:lnSpc>
                </a:pPr>
                <a:endParaRPr lang="en-US" dirty="0"/>
              </a:p>
              <a:p>
                <a:pPr>
                  <a:buFont typeface="Arial"/>
                  <a:buChar char="•"/>
                </a:pPr>
                <a:r>
                  <a:rPr lang="en-US" dirty="0">
                    <a:solidFill>
                      <a:srgbClr val="000000"/>
                    </a:solidFill>
                  </a:rPr>
                  <a:t>Let </a:t>
                </a:r>
                <a14:m>
                  <m:oMath xmlns:m="http://schemas.openxmlformats.org/officeDocument/2006/math">
                    <m:sSub>
                      <m:sSubPr>
                        <m:ctrlPr>
                          <a:rPr lang="en-US"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𝑋</m:t>
                        </m:r>
                      </m:e>
                      <m:sub>
                        <m:r>
                          <a:rPr lang="en-US" b="0" i="1" smtClean="0">
                            <a:solidFill>
                              <a:srgbClr val="000000"/>
                            </a:solidFill>
                            <a:latin typeface="Cambria Math" panose="02040503050406030204" pitchFamily="18" charset="0"/>
                          </a:rPr>
                          <m:t>𝑡</m:t>
                        </m:r>
                      </m:sub>
                    </m:sSub>
                    <m:r>
                      <a:rPr lang="en-US">
                        <a:solidFill>
                          <a:srgbClr val="000000"/>
                        </a:solidFill>
                        <a:latin typeface="Cambria Math" panose="02040503050406030204" pitchFamily="18" charset="0"/>
                      </a:rPr>
                      <m:t> </m:t>
                    </m:r>
                    <m:r>
                      <a:rPr lang="en-US" i="1">
                        <a:solidFill>
                          <a:srgbClr val="000000"/>
                        </a:solidFill>
                        <a:latin typeface="Cambria Math" panose="02040503050406030204" pitchFamily="18" charset="0"/>
                        <a:ea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ea typeface="Cambria Math" panose="02040503050406030204" pitchFamily="18" charset="0"/>
                          </a:rPr>
                          <m:t>ℝ</m:t>
                        </m:r>
                      </m:e>
                      <m:sup>
                        <m:r>
                          <a:rPr lang="en-US" b="0" i="1" smtClean="0">
                            <a:solidFill>
                              <a:srgbClr val="000000"/>
                            </a:solidFill>
                            <a:latin typeface="Cambria Math" panose="02040503050406030204" pitchFamily="18" charset="0"/>
                            <a:ea typeface="Cambria Math" panose="02040503050406030204" pitchFamily="18" charset="0"/>
                          </a:rPr>
                          <m:t>3</m:t>
                        </m:r>
                        <m:r>
                          <a:rPr lang="en-US" b="0" i="1" smtClean="0">
                            <a:solidFill>
                              <a:srgbClr val="000000"/>
                            </a:solidFill>
                            <a:latin typeface="Cambria Math" panose="02040503050406030204" pitchFamily="18" charset="0"/>
                            <a:ea typeface="Cambria Math" panose="02040503050406030204" pitchFamily="18" charset="0"/>
                          </a:rPr>
                          <m:t>×</m:t>
                        </m:r>
                        <m:r>
                          <a:rPr lang="en-US" i="1">
                            <a:solidFill>
                              <a:srgbClr val="000000"/>
                            </a:solidFill>
                            <a:latin typeface="Cambria Math" panose="02040503050406030204" pitchFamily="18" charset="0"/>
                          </a:rPr>
                          <m:t>𝑛</m:t>
                        </m:r>
                      </m:sup>
                    </m:sSup>
                  </m:oMath>
                </a14:m>
                <a:r>
                  <a:rPr lang="en-US" dirty="0">
                    <a:solidFill>
                      <a:srgbClr val="000000"/>
                    </a:solidFill>
                  </a:rPr>
                  <a:t> be the features collected (activity, friends, rank) for any one of these users at time stamp </a:t>
                </a:r>
                <a14:m>
                  <m:oMath xmlns:m="http://schemas.openxmlformats.org/officeDocument/2006/math">
                    <m:r>
                      <a:rPr lang="en-US" i="1" dirty="0" smtClean="0">
                        <a:solidFill>
                          <a:srgbClr val="000000"/>
                        </a:solidFill>
                        <a:latin typeface="Cambria Math" panose="02040503050406030204" pitchFamily="18" charset="0"/>
                      </a:rPr>
                      <m:t>𝑡</m:t>
                    </m:r>
                  </m:oMath>
                </a14:m>
                <a:r>
                  <a:rPr lang="en-US" dirty="0">
                    <a:solidFill>
                      <a:srgbClr val="000000"/>
                    </a:solidFill>
                  </a:rPr>
                  <a:t>. </a:t>
                </a:r>
                <a:endParaRPr lang="en-US" dirty="0"/>
              </a:p>
              <a:p>
                <a:pPr>
                  <a:lnSpc>
                    <a:spcPct val="100000"/>
                  </a:lnSpc>
                </a:pPr>
                <a:endParaRPr lang="en-US" dirty="0"/>
              </a:p>
              <a:p>
                <a:pPr>
                  <a:buFont typeface="Arial"/>
                  <a:buChar char="•"/>
                </a:pPr>
                <a:r>
                  <a:rPr lang="en-US" dirty="0">
                    <a:solidFill>
                      <a:srgbClr val="000000"/>
                    </a:solidFill>
                  </a:rPr>
                  <a:t>The correlation between features </a:t>
                </a:r>
                <a14:m>
                  <m:oMath xmlns:m="http://schemas.openxmlformats.org/officeDocument/2006/math">
                    <m:r>
                      <a:rPr lang="en-US" i="1" dirty="0" smtClean="0">
                        <a:solidFill>
                          <a:srgbClr val="000000"/>
                        </a:solidFill>
                        <a:latin typeface="Cambria Math" panose="02040503050406030204" pitchFamily="18" charset="0"/>
                      </a:rPr>
                      <m:t>𝑋</m:t>
                    </m:r>
                    <m:r>
                      <a:rPr lang="en-US" i="1" dirty="0" smtClean="0">
                        <a:solidFill>
                          <a:srgbClr val="000000"/>
                        </a:solidFill>
                        <a:latin typeface="Cambria Math" panose="02040503050406030204" pitchFamily="18" charset="0"/>
                      </a:rPr>
                      <m:t> </m:t>
                    </m:r>
                  </m:oMath>
                </a14:m>
                <a:r>
                  <a:rPr lang="en-US" dirty="0">
                    <a:solidFill>
                      <a:srgbClr val="000000"/>
                    </a:solidFill>
                  </a:rPr>
                  <a:t>and labels </a:t>
                </a:r>
                <a14:m>
                  <m:oMath xmlns:m="http://schemas.openxmlformats.org/officeDocument/2006/math">
                    <m:r>
                      <a:rPr lang="en-US" i="1" dirty="0" smtClean="0">
                        <a:solidFill>
                          <a:srgbClr val="000000"/>
                        </a:solidFill>
                        <a:latin typeface="Cambria Math" panose="02040503050406030204" pitchFamily="18" charset="0"/>
                      </a:rPr>
                      <m:t>𝑌</m:t>
                    </m:r>
                    <m:r>
                      <a:rPr lang="en-US" i="1" dirty="0" smtClean="0">
                        <a:solidFill>
                          <a:srgbClr val="000000"/>
                        </a:solidFill>
                        <a:latin typeface="Cambria Math" panose="02040503050406030204" pitchFamily="18" charset="0"/>
                      </a:rPr>
                      <m:t> </m:t>
                    </m:r>
                  </m:oMath>
                </a14:m>
                <a:r>
                  <a:rPr lang="en-US" dirty="0">
                    <a:solidFill>
                      <a:srgbClr val="000000"/>
                    </a:solidFill>
                  </a:rPr>
                  <a:t>can be computed via logistic regression. </a:t>
                </a:r>
                <a:endParaRPr lang="en-US" dirty="0"/>
              </a:p>
              <a:p>
                <a:pPr>
                  <a:lnSpc>
                    <a:spcPct val="100000"/>
                  </a:lnSpc>
                </a:pPr>
                <a:endParaRPr lang="en-US" dirty="0"/>
              </a:p>
              <a:p>
                <a:pPr>
                  <a:buFont typeface="Arial"/>
                  <a:buChar char="•"/>
                </a:pPr>
                <a:r>
                  <a:rPr lang="en-US" dirty="0">
                    <a:solidFill>
                      <a:srgbClr val="000000"/>
                    </a:solidFill>
                  </a:rPr>
                  <a:t>How can we verify that this correlation is not random? </a:t>
                </a:r>
                <a:endParaRPr lang="en-US" dirty="0"/>
              </a:p>
              <a:p>
                <a:pPr>
                  <a:lnSpc>
                    <a:spcPct val="100000"/>
                  </a:lnSpc>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458200" cy="5318760"/>
              </a:xfrm>
              <a:blipFill rotWithShape="0">
                <a:blip r:embed="rId2"/>
                <a:stretch>
                  <a:fillRect l="-937" r="-1369"/>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Feature-Behavior Association</a:t>
            </a:r>
          </a:p>
        </p:txBody>
      </p:sp>
    </p:spTree>
    <p:extLst>
      <p:ext uri="{BB962C8B-B14F-4D97-AF65-F5344CB8AC3E}">
        <p14:creationId xmlns:p14="http://schemas.microsoft.com/office/powerpoint/2010/main" val="1603543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Behavior Analysis</a:t>
            </a:r>
          </a:p>
        </p:txBody>
      </p:sp>
      <p:sp>
        <p:nvSpPr>
          <p:cNvPr id="3" name="Content Placeholder 2"/>
          <p:cNvSpPr>
            <a:spLocks noGrp="1"/>
          </p:cNvSpPr>
          <p:nvPr>
            <p:ph idx="1"/>
          </p:nvPr>
        </p:nvSpPr>
        <p:spPr>
          <a:xfrm>
            <a:off x="457200" y="1066800"/>
            <a:ext cx="8458200" cy="5318760"/>
          </a:xfrm>
        </p:spPr>
        <p:txBody>
          <a:bodyPr>
            <a:normAutofit fontScale="92500" lnSpcReduction="10000"/>
          </a:bodyPr>
          <a:lstStyle/>
          <a:p>
            <a:r>
              <a:rPr lang="en-US" dirty="0"/>
              <a:t>To answers these questions we need to </a:t>
            </a:r>
            <a:r>
              <a:rPr lang="en-US" b="1" dirty="0"/>
              <a:t>analyze</a:t>
            </a:r>
            <a:r>
              <a:rPr lang="en-US" dirty="0"/>
              <a:t> or </a:t>
            </a:r>
            <a:r>
              <a:rPr lang="en-US" b="1" dirty="0"/>
              <a:t>predict</a:t>
            </a:r>
            <a:r>
              <a:rPr lang="en-US" dirty="0"/>
              <a:t> behaviors on social media.</a:t>
            </a:r>
          </a:p>
          <a:p>
            <a:endParaRPr lang="en-US" dirty="0"/>
          </a:p>
          <a:p>
            <a:r>
              <a:rPr lang="en-US" dirty="0"/>
              <a:t>Users exhibit different behaviors on social media: </a:t>
            </a:r>
          </a:p>
          <a:p>
            <a:pPr lvl="1"/>
            <a:r>
              <a:rPr lang="en-US" dirty="0"/>
              <a:t>As individuals, or </a:t>
            </a:r>
          </a:p>
          <a:p>
            <a:pPr lvl="1"/>
            <a:r>
              <a:rPr lang="en-US" dirty="0"/>
              <a:t>As part of a broader collective behavior. </a:t>
            </a:r>
          </a:p>
          <a:p>
            <a:endParaRPr lang="en-US" dirty="0"/>
          </a:p>
          <a:p>
            <a:r>
              <a:rPr lang="en-US" dirty="0"/>
              <a:t>When discussing individual behavior, </a:t>
            </a:r>
          </a:p>
          <a:p>
            <a:pPr lvl="1"/>
            <a:r>
              <a:rPr lang="en-US" dirty="0"/>
              <a:t>Our focus is on one individual.</a:t>
            </a:r>
          </a:p>
          <a:p>
            <a:endParaRPr lang="en-US" dirty="0"/>
          </a:p>
          <a:p>
            <a:r>
              <a:rPr lang="en-US" dirty="0"/>
              <a:t>Collective behavior emerges when </a:t>
            </a:r>
            <a:r>
              <a:rPr lang="en-US" b="1" i="1" dirty="0">
                <a:solidFill>
                  <a:srgbClr val="1923F3"/>
                </a:solidFill>
              </a:rPr>
              <a:t>a population of individuals behave in a similar way with or without coordination or planning</a:t>
            </a:r>
            <a:r>
              <a:rPr lang="en-US" dirty="0">
                <a:solidFill>
                  <a:srgbClr val="1923F3"/>
                </a:solidFill>
              </a:rPr>
              <a:t>.</a:t>
            </a:r>
          </a:p>
        </p:txBody>
      </p:sp>
    </p:spTree>
    <p:extLst>
      <p:ext uri="{BB962C8B-B14F-4D97-AF65-F5344CB8AC3E}">
        <p14:creationId xmlns:p14="http://schemas.microsoft.com/office/powerpoint/2010/main" val="12458585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305800" cy="4572000"/>
              </a:xfrm>
            </p:spPr>
            <p:txBody>
              <a:bodyPr>
                <a:normAutofit lnSpcReduction="10000"/>
              </a:bodyPr>
              <a:lstStyle/>
              <a:p>
                <a:pPr marL="0" indent="0">
                  <a:buNone/>
                </a:pPr>
                <a:r>
                  <a:rPr lang="en-US" dirty="0">
                    <a:solidFill>
                      <a:srgbClr val="000000"/>
                    </a:solidFill>
                  </a:rPr>
                  <a:t>To verify if the correlation between features and the migration behavior is not random</a:t>
                </a:r>
              </a:p>
              <a:p>
                <a:pPr lvl="1">
                  <a:buFont typeface="Arial"/>
                  <a:buChar char="•"/>
                </a:pPr>
                <a:r>
                  <a:rPr lang="en-US" sz="2500" dirty="0">
                    <a:solidFill>
                      <a:srgbClr val="000000"/>
                    </a:solidFill>
                  </a:rPr>
                  <a:t>We can construct a random set of migrating users</a:t>
                </a:r>
              </a:p>
              <a:p>
                <a:pPr lvl="2">
                  <a:buFont typeface="Arial"/>
                  <a:buChar char="•"/>
                </a:pPr>
                <a:r>
                  <a:rPr lang="en-US" sz="2100" dirty="0">
                    <a:solidFill>
                      <a:srgbClr val="000000"/>
                    </a:solidFill>
                  </a:rPr>
                  <a:t>compute </a:t>
                </a:r>
                <a14:m>
                  <m:oMath xmlns:m="http://schemas.openxmlformats.org/officeDocument/2006/math">
                    <m:sSub>
                      <m:sSubPr>
                        <m:ctrlPr>
                          <a:rPr lang="en-US" sz="2100" i="1" smtClean="0">
                            <a:solidFill>
                              <a:srgbClr val="000000"/>
                            </a:solidFill>
                            <a:latin typeface="Cambria Math" panose="02040503050406030204" pitchFamily="18" charset="0"/>
                          </a:rPr>
                        </m:ctrlPr>
                      </m:sSubPr>
                      <m:e>
                        <m:r>
                          <a:rPr lang="en-US" sz="2100" b="0" i="1" smtClean="0">
                            <a:solidFill>
                              <a:srgbClr val="000000"/>
                            </a:solidFill>
                            <a:latin typeface="Cambria Math" panose="02040503050406030204" pitchFamily="18" charset="0"/>
                          </a:rPr>
                          <m:t>𝑋</m:t>
                        </m:r>
                      </m:e>
                      <m:sub>
                        <m:r>
                          <a:rPr lang="en-US" sz="2100" b="0" i="1" smtClean="0">
                            <a:solidFill>
                              <a:srgbClr val="000000"/>
                            </a:solidFill>
                            <a:latin typeface="Cambria Math" panose="02040503050406030204" pitchFamily="18" charset="0"/>
                          </a:rPr>
                          <m:t>𝑅𝑎𝑛𝑑𝑜𝑚</m:t>
                        </m:r>
                      </m:sub>
                    </m:sSub>
                  </m:oMath>
                </a14:m>
                <a:r>
                  <a:rPr lang="en-US" sz="2100" dirty="0">
                    <a:solidFill>
                      <a:srgbClr val="000000"/>
                    </a:solidFill>
                  </a:rPr>
                  <a:t> and </a:t>
                </a:r>
                <a14:m>
                  <m:oMath xmlns:m="http://schemas.openxmlformats.org/officeDocument/2006/math">
                    <m:sSub>
                      <m:sSubPr>
                        <m:ctrlPr>
                          <a:rPr lang="en-US" sz="2100" i="1">
                            <a:solidFill>
                              <a:srgbClr val="000000"/>
                            </a:solidFill>
                            <a:latin typeface="Cambria Math" panose="02040503050406030204" pitchFamily="18" charset="0"/>
                          </a:rPr>
                        </m:ctrlPr>
                      </m:sSubPr>
                      <m:e>
                        <m:r>
                          <a:rPr lang="en-US" sz="2100" b="0" i="1" smtClean="0">
                            <a:solidFill>
                              <a:srgbClr val="000000"/>
                            </a:solidFill>
                            <a:latin typeface="Cambria Math" panose="02040503050406030204" pitchFamily="18" charset="0"/>
                          </a:rPr>
                          <m:t>𝑌</m:t>
                        </m:r>
                      </m:e>
                      <m:sub>
                        <m:r>
                          <a:rPr lang="en-US" sz="2100" i="1">
                            <a:solidFill>
                              <a:srgbClr val="000000"/>
                            </a:solidFill>
                            <a:latin typeface="Cambria Math" panose="02040503050406030204" pitchFamily="18" charset="0"/>
                          </a:rPr>
                          <m:t>𝑅𝑎𝑛𝑑𝑜𝑚</m:t>
                        </m:r>
                      </m:sub>
                    </m:sSub>
                  </m:oMath>
                </a14:m>
                <a:r>
                  <a:rPr lang="en-US" sz="2100" dirty="0">
                    <a:solidFill>
                      <a:srgbClr val="000000"/>
                    </a:solidFill>
                  </a:rPr>
                  <a:t>for them</a:t>
                </a:r>
                <a:endParaRPr lang="en-US" sz="2500" dirty="0">
                  <a:solidFill>
                    <a:srgbClr val="000000"/>
                  </a:solidFill>
                </a:endParaRPr>
              </a:p>
              <a:p>
                <a:pPr lvl="1">
                  <a:buFont typeface="Arial"/>
                  <a:buChar char="•"/>
                </a:pPr>
                <a:r>
                  <a:rPr lang="en-US" sz="2500" dirty="0">
                    <a:solidFill>
                      <a:srgbClr val="000000"/>
                    </a:solidFill>
                  </a:rPr>
                  <a:t>Find the correlation between these random variables (e.g., regression coefficients) and it should be significantly different from what we obtained using real-world observations</a:t>
                </a:r>
                <a:endParaRPr lang="en-US" sz="2500" dirty="0"/>
              </a:p>
              <a:p>
                <a:pPr>
                  <a:buFont typeface="Arial"/>
                  <a:buChar char="•"/>
                </a:pPr>
                <a:endParaRPr lang="en-US" sz="2900" dirty="0">
                  <a:solidFill>
                    <a:srgbClr val="000000"/>
                  </a:solidFill>
                </a:endParaRPr>
              </a:p>
              <a:p>
                <a:pPr marL="0" indent="0">
                  <a:buNone/>
                </a:pPr>
                <a:r>
                  <a:rPr lang="en-US" sz="2900" dirty="0">
                    <a:solidFill>
                      <a:srgbClr val="000000"/>
                    </a:solidFill>
                  </a:rPr>
                  <a:t>We can use </a:t>
                </a:r>
                <a14:m>
                  <m:oMath xmlns:m="http://schemas.openxmlformats.org/officeDocument/2006/math">
                    <m:sSup>
                      <m:sSupPr>
                        <m:ctrlPr>
                          <a:rPr lang="en-US" sz="2900" i="1" smtClean="0">
                            <a:solidFill>
                              <a:srgbClr val="000000"/>
                            </a:solidFill>
                            <a:latin typeface="Cambria Math" panose="02040503050406030204" pitchFamily="18" charset="0"/>
                            <a:ea typeface="Cambria Math" panose="02040503050406030204" pitchFamily="18" charset="0"/>
                          </a:rPr>
                        </m:ctrlPr>
                      </m:sSupPr>
                      <m:e>
                        <m:r>
                          <a:rPr lang="en-US" sz="2900" i="1">
                            <a:solidFill>
                              <a:srgbClr val="000000"/>
                            </a:solidFill>
                            <a:latin typeface="Cambria Math" panose="02040503050406030204" pitchFamily="18" charset="0"/>
                            <a:ea typeface="Cambria Math" panose="02040503050406030204" pitchFamily="18" charset="0"/>
                          </a:rPr>
                          <m:t>𝜒</m:t>
                        </m:r>
                      </m:e>
                      <m:sup>
                        <m:r>
                          <a:rPr lang="en-US" sz="2900" b="0" i="1" smtClean="0">
                            <a:solidFill>
                              <a:srgbClr val="000000"/>
                            </a:solidFill>
                            <a:latin typeface="Cambria Math" panose="02040503050406030204" pitchFamily="18" charset="0"/>
                            <a:ea typeface="Cambria Math" panose="02040503050406030204" pitchFamily="18" charset="0"/>
                          </a:rPr>
                          <m:t>2</m:t>
                        </m:r>
                      </m:sup>
                    </m:sSup>
                  </m:oMath>
                </a14:m>
                <a:r>
                  <a:rPr lang="en-US" sz="2900" dirty="0">
                    <a:solidFill>
                      <a:srgbClr val="000000"/>
                    </a:solidFill>
                  </a:rPr>
                  <a:t> (Chi-square) test for significance testing</a:t>
                </a:r>
                <a:endParaRPr lang="en-US" sz="29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305800" cy="4572000"/>
              </a:xfrm>
              <a:blipFill rotWithShape="0">
                <a:blip r:embed="rId3"/>
                <a:stretch>
                  <a:fillRect l="-1541" t="-2267" r="-1541" b="-1200"/>
                </a:stretch>
              </a:blipFill>
            </p:spPr>
            <p:txBody>
              <a:bodyPr/>
              <a:lstStyle/>
              <a:p>
                <a:r>
                  <a:rPr lang="en-US">
                    <a:noFill/>
                  </a:rPr>
                  <a:t> </a:t>
                </a:r>
              </a:p>
            </p:txBody>
          </p:sp>
        </mc:Fallback>
      </mc:AlternateContent>
      <p:cxnSp>
        <p:nvCxnSpPr>
          <p:cNvPr id="8" name="Straight Arrow Connector 7"/>
          <p:cNvCxnSpPr>
            <a:stCxn id="6" idx="2"/>
          </p:cNvCxnSpPr>
          <p:nvPr/>
        </p:nvCxnSpPr>
        <p:spPr>
          <a:xfrm>
            <a:off x="4374188" y="5372100"/>
            <a:ext cx="655012" cy="1905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Evaluation Strategy</a:t>
            </a:r>
          </a:p>
        </p:txBody>
      </p:sp>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950285" y="5569114"/>
            <a:ext cx="3243429" cy="596571"/>
          </a:xfrm>
          <a:prstGeom prst="rect">
            <a:avLst/>
          </a:prstGeom>
        </p:spPr>
      </p:pic>
      <p:sp>
        <p:nvSpPr>
          <p:cNvPr id="6" name="TextBox 5"/>
          <p:cNvSpPr txBox="1"/>
          <p:nvPr/>
        </p:nvSpPr>
        <p:spPr>
          <a:xfrm>
            <a:off x="3505200" y="5110490"/>
            <a:ext cx="1737975" cy="261610"/>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kumimoji="0" lang="en-US" sz="11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rPr>
              <a:t>From Original Dataset</a:t>
            </a:r>
          </a:p>
        </p:txBody>
      </p:sp>
      <p:cxnSp>
        <p:nvCxnSpPr>
          <p:cNvPr id="10" name="Straight Arrow Connector 9"/>
          <p:cNvCxnSpPr>
            <a:stCxn id="11" idx="2"/>
          </p:cNvCxnSpPr>
          <p:nvPr/>
        </p:nvCxnSpPr>
        <p:spPr>
          <a:xfrm flipH="1">
            <a:off x="5638800" y="5633710"/>
            <a:ext cx="1707187" cy="3860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66579" y="5372100"/>
            <a:ext cx="1758815" cy="261610"/>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pPr algn="ctr">
              <a:spcBef>
                <a:spcPct val="0"/>
              </a:spcBef>
            </a:pPr>
            <a:r>
              <a:rPr kumimoji="0" lang="en-US" sz="11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rPr>
              <a:t>From Random Dataset</a:t>
            </a:r>
          </a:p>
        </p:txBody>
      </p:sp>
      <p:cxnSp>
        <p:nvCxnSpPr>
          <p:cNvPr id="13" name="Straight Arrow Connector 12"/>
          <p:cNvCxnSpPr>
            <a:stCxn id="11" idx="2"/>
          </p:cNvCxnSpPr>
          <p:nvPr/>
        </p:nvCxnSpPr>
        <p:spPr>
          <a:xfrm flipH="1">
            <a:off x="5928973" y="5633710"/>
            <a:ext cx="1417014" cy="1574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24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II. Collective Behavior Modeling</a:t>
            </a:r>
          </a:p>
        </p:txBody>
      </p:sp>
    </p:spTree>
    <p:extLst>
      <p:ext uri="{BB962C8B-B14F-4D97-AF65-F5344CB8AC3E}">
        <p14:creationId xmlns:p14="http://schemas.microsoft.com/office/powerpoint/2010/main" val="1211427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00000"/>
              </a:lnSpc>
            </a:pPr>
            <a:endParaRPr lang="en-US" dirty="0"/>
          </a:p>
          <a:p>
            <a:pPr>
              <a:lnSpc>
                <a:spcPct val="100000"/>
              </a:lnSpc>
            </a:pPr>
            <a:r>
              <a:rPr lang="en-US" dirty="0">
                <a:solidFill>
                  <a:srgbClr val="000000"/>
                </a:solidFill>
              </a:rPr>
              <a:t>Collective behavior can be conveniently modeled using some of the techniques discussed in </a:t>
            </a:r>
            <a:r>
              <a:rPr lang="en-US" b="1" dirty="0">
                <a:solidFill>
                  <a:srgbClr val="1923F3"/>
                </a:solidFill>
              </a:rPr>
              <a:t>Chapter 4 - Network Models. </a:t>
            </a:r>
          </a:p>
          <a:p>
            <a:pPr>
              <a:lnSpc>
                <a:spcPct val="100000"/>
              </a:lnSpc>
            </a:pPr>
            <a:endParaRPr lang="en-US" dirty="0"/>
          </a:p>
          <a:p>
            <a:pPr>
              <a:lnSpc>
                <a:spcPct val="100000"/>
              </a:lnSpc>
            </a:pPr>
            <a:r>
              <a:rPr lang="en-US" dirty="0">
                <a:solidFill>
                  <a:srgbClr val="000000"/>
                </a:solidFill>
              </a:rPr>
              <a:t>We want models that can mimic characteristics observable in the population.</a:t>
            </a:r>
            <a:endParaRPr lang="en-US" dirty="0"/>
          </a:p>
          <a:p>
            <a:pPr marL="0" indent="0">
              <a:lnSpc>
                <a:spcPct val="100000"/>
              </a:lnSpc>
              <a:buNone/>
            </a:pPr>
            <a:endParaRPr lang="en-US" dirty="0"/>
          </a:p>
          <a:p>
            <a:pPr>
              <a:lnSpc>
                <a:spcPct val="100000"/>
              </a:lnSpc>
            </a:pPr>
            <a:r>
              <a:rPr lang="en-US" dirty="0">
                <a:solidFill>
                  <a:srgbClr val="000000"/>
                </a:solidFill>
              </a:rPr>
              <a:t>In network models, node properties rarely play a</a:t>
            </a:r>
            <a:r>
              <a:rPr lang="en-US" dirty="0"/>
              <a:t> </a:t>
            </a:r>
            <a:r>
              <a:rPr lang="en-US" dirty="0">
                <a:solidFill>
                  <a:srgbClr val="000000"/>
                </a:solidFill>
              </a:rPr>
              <a:t>role</a:t>
            </a:r>
          </a:p>
          <a:p>
            <a:pPr lvl="1"/>
            <a:r>
              <a:rPr lang="en-US" dirty="0">
                <a:solidFill>
                  <a:srgbClr val="000000"/>
                </a:solidFill>
              </a:rPr>
              <a:t>Reasonable for modeling collective behavior.</a:t>
            </a:r>
            <a:endParaRPr lang="en-US" dirty="0"/>
          </a:p>
        </p:txBody>
      </p:sp>
      <p:sp>
        <p:nvSpPr>
          <p:cNvPr id="2" name="Title 1"/>
          <p:cNvSpPr>
            <a:spLocks noGrp="1"/>
          </p:cNvSpPr>
          <p:nvPr>
            <p:ph type="title"/>
          </p:nvPr>
        </p:nvSpPr>
        <p:spPr/>
        <p:txBody>
          <a:bodyPr/>
          <a:lstStyle/>
          <a:p>
            <a:r>
              <a:rPr lang="en-US" dirty="0"/>
              <a:t>Collective Behavior Modeling</a:t>
            </a:r>
          </a:p>
        </p:txBody>
      </p:sp>
    </p:spTree>
    <p:extLst>
      <p:ext uri="{BB962C8B-B14F-4D97-AF65-F5344CB8AC3E}">
        <p14:creationId xmlns:p14="http://schemas.microsoft.com/office/powerpoint/2010/main" val="757329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III. Collective Behavior Prediction</a:t>
            </a:r>
          </a:p>
        </p:txBody>
      </p:sp>
    </p:spTree>
    <p:extLst>
      <p:ext uri="{BB962C8B-B14F-4D97-AF65-F5344CB8AC3E}">
        <p14:creationId xmlns:p14="http://schemas.microsoft.com/office/powerpoint/2010/main" val="10062278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Collective Behavior Prediction</a:t>
            </a:r>
          </a:p>
        </p:txBody>
      </p:sp>
      <p:sp>
        <p:nvSpPr>
          <p:cNvPr id="4" name="Content Placeholder 2"/>
          <p:cNvSpPr>
            <a:spLocks noGrp="1"/>
          </p:cNvSpPr>
          <p:nvPr>
            <p:ph idx="1"/>
          </p:nvPr>
        </p:nvSpPr>
        <p:spPr/>
        <p:txBody>
          <a:bodyPr>
            <a:normAutofit fontScale="62500" lnSpcReduction="20000"/>
          </a:bodyPr>
          <a:lstStyle/>
          <a:p>
            <a:pPr>
              <a:buFont typeface="Arial"/>
              <a:buChar char="•"/>
            </a:pPr>
            <a:r>
              <a:rPr lang="en-US" dirty="0"/>
              <a:t>From previous chapters, we could use</a:t>
            </a:r>
          </a:p>
          <a:p>
            <a:pPr lvl="1">
              <a:buFont typeface="Arial"/>
              <a:buChar char="•"/>
            </a:pPr>
            <a:r>
              <a:rPr lang="en-US" dirty="0"/>
              <a:t>Linear Influence Model (LIM)</a:t>
            </a:r>
          </a:p>
          <a:p>
            <a:pPr lvl="1">
              <a:buFont typeface="Arial"/>
              <a:buChar char="•"/>
            </a:pPr>
            <a:r>
              <a:rPr lang="en-US" dirty="0"/>
              <a:t>Epidemic Models </a:t>
            </a:r>
          </a:p>
          <a:p>
            <a:pPr>
              <a:buFont typeface="Arial"/>
              <a:buChar char="•"/>
            </a:pPr>
            <a:endParaRPr lang="en-US" dirty="0"/>
          </a:p>
          <a:p>
            <a:pPr>
              <a:buFont typeface="Arial"/>
              <a:buChar char="•"/>
            </a:pPr>
            <a:r>
              <a:rPr lang="en-US" dirty="0"/>
              <a:t>Collective behavior can be analyzed either in terms of </a:t>
            </a:r>
          </a:p>
          <a:p>
            <a:pPr marL="914400" lvl="1" indent="-457200">
              <a:buFont typeface="+mj-lt"/>
              <a:buAutoNum type="arabicPeriod"/>
            </a:pPr>
            <a:r>
              <a:rPr lang="en-US" dirty="0"/>
              <a:t>individuals performing the collective behavior or</a:t>
            </a:r>
          </a:p>
          <a:p>
            <a:pPr marL="914400" lvl="1" indent="-457200">
              <a:buFont typeface="+mj-lt"/>
              <a:buAutoNum type="arabicPeriod"/>
            </a:pPr>
            <a:r>
              <a:rPr lang="en-US" dirty="0"/>
              <a:t>based on the population as a whole.  (</a:t>
            </a:r>
            <a:r>
              <a:rPr lang="en-US" b="1" dirty="0"/>
              <a:t>More Common</a:t>
            </a:r>
            <a:r>
              <a:rPr lang="en-US" dirty="0"/>
              <a:t>)</a:t>
            </a:r>
          </a:p>
          <a:p>
            <a:pPr marL="914400" lvl="1" indent="-457200">
              <a:buFont typeface="+mj-lt"/>
              <a:buAutoNum type="arabicPeriod"/>
            </a:pPr>
            <a:endParaRPr lang="en-US" dirty="0"/>
          </a:p>
          <a:p>
            <a:pPr>
              <a:buFont typeface="Arial"/>
              <a:buChar char="•"/>
            </a:pPr>
            <a:r>
              <a:rPr lang="en-US" dirty="0"/>
              <a:t>When predicting collective behavior, </a:t>
            </a:r>
          </a:p>
          <a:p>
            <a:pPr lvl="1">
              <a:buFont typeface="Arial"/>
              <a:buChar char="•"/>
            </a:pPr>
            <a:r>
              <a:rPr lang="en-US" dirty="0"/>
              <a:t>We are interested in predicting the intensity of a phenomenon, which is due to the collective behavior of the population </a:t>
            </a:r>
          </a:p>
          <a:p>
            <a:pPr lvl="1">
              <a:buFont typeface="Arial"/>
              <a:buChar char="•"/>
            </a:pPr>
            <a:r>
              <a:rPr lang="en-US" dirty="0"/>
              <a:t>e.g., how many of them will vote?</a:t>
            </a:r>
          </a:p>
          <a:p>
            <a:pPr>
              <a:buFont typeface="Arial"/>
              <a:buChar char="•"/>
            </a:pPr>
            <a:endParaRPr lang="en-US" dirty="0"/>
          </a:p>
          <a:p>
            <a:pPr>
              <a:buFont typeface="Arial"/>
              <a:buChar char="•"/>
            </a:pPr>
            <a:r>
              <a:rPr lang="en-US" dirty="0"/>
              <a:t>We can utilize a data mining approach where features that describe the population well are used to predict a response variable </a:t>
            </a:r>
          </a:p>
          <a:p>
            <a:pPr lvl="1">
              <a:buFont typeface="Arial"/>
              <a:buChar char="•"/>
            </a:pPr>
            <a:r>
              <a:rPr lang="en-US" dirty="0"/>
              <a:t>i.e., the intensity of the phenomenon</a:t>
            </a:r>
          </a:p>
          <a:p>
            <a:pPr>
              <a:buFont typeface="Arial"/>
              <a:buChar char="•"/>
            </a:pPr>
            <a:endParaRPr lang="en-US" dirty="0"/>
          </a:p>
          <a:p>
            <a:pPr>
              <a:buFont typeface="Arial"/>
              <a:buChar char="•"/>
            </a:pPr>
            <a:r>
              <a:rPr lang="en-US" dirty="0"/>
              <a:t>A </a:t>
            </a:r>
            <a:r>
              <a:rPr lang="en-US" b="1" dirty="0">
                <a:solidFill>
                  <a:srgbClr val="FF0000"/>
                </a:solidFill>
              </a:rPr>
              <a:t>training-testing</a:t>
            </a:r>
            <a:r>
              <a:rPr lang="en-US" dirty="0"/>
              <a:t> framework or correlation analysis is used to determine the generalization and the accuracy of the predictions.</a:t>
            </a:r>
          </a:p>
          <a:p>
            <a:pPr>
              <a:buFont typeface="Arial"/>
              <a:buChar char="•"/>
            </a:pPr>
            <a:endParaRPr lang="en-US" dirty="0"/>
          </a:p>
        </p:txBody>
      </p:sp>
    </p:spTree>
    <p:extLst>
      <p:ext uri="{BB962C8B-B14F-4D97-AF65-F5344CB8AC3E}">
        <p14:creationId xmlns:p14="http://schemas.microsoft.com/office/powerpoint/2010/main" val="26489874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686800" cy="5318760"/>
          </a:xfrm>
        </p:spPr>
        <p:txBody>
          <a:bodyPr>
            <a:normAutofit fontScale="70000" lnSpcReduction="20000"/>
          </a:bodyPr>
          <a:lstStyle/>
          <a:p>
            <a:pPr marL="514350" indent="-514350">
              <a:buFont typeface="+mj-lt"/>
              <a:buAutoNum type="arabicPeriod"/>
            </a:pPr>
            <a:r>
              <a:rPr lang="en-US" dirty="0">
                <a:solidFill>
                  <a:srgbClr val="000000"/>
                </a:solidFill>
              </a:rPr>
              <a:t>Set the target variable that is being predicted</a:t>
            </a:r>
          </a:p>
          <a:p>
            <a:pPr marL="914400" lvl="1" indent="-514350"/>
            <a:r>
              <a:rPr lang="en-US" b="1" dirty="0">
                <a:solidFill>
                  <a:srgbClr val="000000"/>
                </a:solidFill>
              </a:rPr>
              <a:t>In our example:</a:t>
            </a:r>
            <a:r>
              <a:rPr lang="en-US" dirty="0">
                <a:solidFill>
                  <a:srgbClr val="000000"/>
                </a:solidFill>
              </a:rPr>
              <a:t> the revenue that a movie produces. </a:t>
            </a:r>
            <a:endParaRPr lang="en-US" dirty="0"/>
          </a:p>
          <a:p>
            <a:pPr marL="914400" lvl="1" indent="-514350"/>
            <a:r>
              <a:rPr lang="en-US" sz="2400" dirty="0">
                <a:solidFill>
                  <a:srgbClr val="000000"/>
                </a:solidFill>
              </a:rPr>
              <a:t>The revenue is the direct result of the collective behavior of going to the theater to watch the movie.</a:t>
            </a:r>
            <a:endParaRPr lang="en-US" dirty="0"/>
          </a:p>
          <a:p>
            <a:pPr marL="514350" indent="-514350">
              <a:buFont typeface="+mj-lt"/>
              <a:buAutoNum type="arabicPeriod"/>
            </a:pPr>
            <a:endParaRPr lang="en-US" dirty="0">
              <a:solidFill>
                <a:srgbClr val="000000"/>
              </a:solidFill>
            </a:endParaRPr>
          </a:p>
          <a:p>
            <a:pPr marL="514350" indent="-514350">
              <a:buFont typeface="+mj-lt"/>
              <a:buAutoNum type="arabicPeriod"/>
            </a:pPr>
            <a:r>
              <a:rPr lang="en-US" dirty="0">
                <a:solidFill>
                  <a:srgbClr val="000000"/>
                </a:solidFill>
              </a:rPr>
              <a:t>Identify features in the population that may affect the target variable</a:t>
            </a:r>
          </a:p>
          <a:p>
            <a:pPr marL="914400" lvl="1" indent="-514350"/>
            <a:r>
              <a:rPr lang="en-US" dirty="0">
                <a:solidFill>
                  <a:srgbClr val="000000"/>
                </a:solidFill>
              </a:rPr>
              <a:t>the average hourly number of tweets related to the movie for each of the seven days</a:t>
            </a:r>
            <a:r>
              <a:rPr lang="en-US" dirty="0"/>
              <a:t> </a:t>
            </a:r>
            <a:r>
              <a:rPr lang="en-US" dirty="0">
                <a:solidFill>
                  <a:srgbClr val="000000"/>
                </a:solidFill>
              </a:rPr>
              <a:t>prior to the movie opening (seven features)</a:t>
            </a:r>
          </a:p>
          <a:p>
            <a:pPr marL="914400" lvl="1" indent="-514350"/>
            <a:r>
              <a:rPr lang="en-US" dirty="0">
                <a:solidFill>
                  <a:srgbClr val="000000"/>
                </a:solidFill>
              </a:rPr>
              <a:t>The number of opening theaters for the movie (one feature).</a:t>
            </a:r>
            <a:endParaRPr lang="en-US" dirty="0"/>
          </a:p>
          <a:p>
            <a:pPr marL="914400" lvl="1" indent="-514350">
              <a:buFont typeface="+mj-lt"/>
              <a:buAutoNum type="arabicPeriod"/>
            </a:pPr>
            <a:endParaRPr lang="en-US" dirty="0"/>
          </a:p>
          <a:p>
            <a:pPr marL="514350" indent="-514350">
              <a:buFont typeface="+mj-lt"/>
              <a:buAutoNum type="arabicPeriod"/>
            </a:pPr>
            <a:endParaRPr lang="en-US" dirty="0">
              <a:solidFill>
                <a:srgbClr val="000000"/>
              </a:solidFill>
            </a:endParaRPr>
          </a:p>
          <a:p>
            <a:pPr marL="514350" indent="-514350">
              <a:buFont typeface="+mj-lt"/>
              <a:buAutoNum type="arabicPeriod"/>
            </a:pPr>
            <a:r>
              <a:rPr lang="en-US" dirty="0">
                <a:solidFill>
                  <a:srgbClr val="000000"/>
                </a:solidFill>
              </a:rPr>
              <a:t>Predict the target variable using a supervised learning approach, utilizing the features determined in step 2.</a:t>
            </a:r>
            <a:endParaRPr lang="en-US" dirty="0"/>
          </a:p>
          <a:p>
            <a:pPr marL="514350" indent="-514350">
              <a:buFont typeface="+mj-lt"/>
              <a:buAutoNum type="arabicPeriod"/>
            </a:pPr>
            <a:endParaRPr lang="en-US" dirty="0">
              <a:solidFill>
                <a:srgbClr val="000000"/>
              </a:solidFill>
            </a:endParaRPr>
          </a:p>
          <a:p>
            <a:pPr marL="514350" indent="-514350">
              <a:buFont typeface="+mj-lt"/>
              <a:buAutoNum type="arabicPeriod"/>
            </a:pPr>
            <a:r>
              <a:rPr lang="en-US" dirty="0">
                <a:solidFill>
                  <a:srgbClr val="000000"/>
                </a:solidFill>
              </a:rPr>
              <a:t>Measure performance using supervised learning evaluation.</a:t>
            </a:r>
            <a:endParaRPr lang="en-US" dirty="0"/>
          </a:p>
          <a:p>
            <a:pPr marL="514350" indent="-514350">
              <a:buFont typeface="+mj-lt"/>
              <a:buAutoNum type="arabicPeriod"/>
            </a:pPr>
            <a:endParaRPr lang="en-US" sz="2400" b="1" dirty="0">
              <a:solidFill>
                <a:srgbClr val="FF0000"/>
              </a:solidFill>
            </a:endParaRPr>
          </a:p>
          <a:p>
            <a:pPr marL="0" indent="0" algn="just">
              <a:buNone/>
            </a:pPr>
            <a:r>
              <a:rPr lang="en-US" sz="2400" b="1" dirty="0">
                <a:solidFill>
                  <a:srgbClr val="FF0000"/>
                </a:solidFill>
              </a:rPr>
              <a:t>The predictions using this approach are closer to reality than that of the </a:t>
            </a:r>
            <a:r>
              <a:rPr lang="en-US" sz="2400" b="1" dirty="0">
                <a:solidFill>
                  <a:srgbClr val="1923F3"/>
                </a:solidFill>
              </a:rPr>
              <a:t>Hollywood Stock Exchange (HSX), </a:t>
            </a:r>
            <a:r>
              <a:rPr lang="en-US" sz="2400" b="1" dirty="0">
                <a:solidFill>
                  <a:srgbClr val="FF0000"/>
                </a:solidFill>
              </a:rPr>
              <a:t>which is the gold standard for predicting revenues for movies</a:t>
            </a:r>
            <a:endParaRPr lang="en-US" dirty="0">
              <a:solidFill>
                <a:srgbClr val="FF0000"/>
              </a:solidFill>
            </a:endParaRPr>
          </a:p>
          <a:p>
            <a:pPr>
              <a:buFont typeface="Arial"/>
              <a:buChar char="•"/>
            </a:pPr>
            <a:endParaRPr lang="en-US" dirty="0"/>
          </a:p>
        </p:txBody>
      </p:sp>
      <p:sp>
        <p:nvSpPr>
          <p:cNvPr id="2" name="Title 1"/>
          <p:cNvSpPr>
            <a:spLocks noGrp="1"/>
          </p:cNvSpPr>
          <p:nvPr>
            <p:ph type="title"/>
          </p:nvPr>
        </p:nvSpPr>
        <p:spPr/>
        <p:txBody>
          <a:bodyPr/>
          <a:lstStyle/>
          <a:p>
            <a:r>
              <a:rPr lang="en-US" dirty="0"/>
              <a:t>Predicting Box Office Revenue for Movies</a:t>
            </a:r>
          </a:p>
        </p:txBody>
      </p:sp>
    </p:spTree>
    <p:extLst>
      <p:ext uri="{BB962C8B-B14F-4D97-AF65-F5344CB8AC3E}">
        <p14:creationId xmlns:p14="http://schemas.microsoft.com/office/powerpoint/2010/main" val="4157128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Font typeface="Arial"/>
                  <a:buChar char="•"/>
                </a:pPr>
                <a:r>
                  <a:rPr lang="en-US" b="1" dirty="0">
                    <a:solidFill>
                      <a:srgbClr val="000000"/>
                    </a:solidFill>
                  </a:rPr>
                  <a:t>Target variable </a:t>
                </a:r>
                <a14:m>
                  <m:oMath xmlns:m="http://schemas.openxmlformats.org/officeDocument/2006/math">
                    <m:r>
                      <a:rPr lang="en-US" b="1" i="1" dirty="0" smtClean="0">
                        <a:solidFill>
                          <a:srgbClr val="000000"/>
                        </a:solidFill>
                        <a:latin typeface="Cambria Math" panose="02040503050406030204" pitchFamily="18" charset="0"/>
                      </a:rPr>
                      <m:t>𝒚</m:t>
                    </m:r>
                  </m:oMath>
                </a14:m>
                <a:endParaRPr lang="en-US" dirty="0"/>
              </a:p>
              <a:p>
                <a:pPr lvl="1">
                  <a:buFont typeface="Arial"/>
                  <a:buChar char="•"/>
                </a:pPr>
                <a:r>
                  <a:rPr lang="en-US" dirty="0">
                    <a:solidFill>
                      <a:srgbClr val="000000"/>
                    </a:solidFill>
                  </a:rPr>
                  <a:t>Some feature </a:t>
                </a:r>
                <a14:m>
                  <m:oMath xmlns:m="http://schemas.openxmlformats.org/officeDocument/2006/math">
                    <m:r>
                      <a:rPr lang="en-US" i="1" dirty="0" smtClean="0">
                        <a:solidFill>
                          <a:srgbClr val="000000"/>
                        </a:solidFill>
                        <a:latin typeface="Cambria Math" panose="02040503050406030204" pitchFamily="18" charset="0"/>
                      </a:rPr>
                      <m:t>𝐴</m:t>
                    </m:r>
                    <m:r>
                      <a:rPr lang="en-US" i="1" dirty="0" smtClean="0">
                        <a:solidFill>
                          <a:srgbClr val="000000"/>
                        </a:solidFill>
                        <a:latin typeface="Cambria Math" panose="02040503050406030204" pitchFamily="18" charset="0"/>
                      </a:rPr>
                      <m:t> </m:t>
                    </m:r>
                  </m:oMath>
                </a14:m>
                <a:r>
                  <a:rPr lang="en-US" dirty="0">
                    <a:solidFill>
                      <a:srgbClr val="000000"/>
                    </a:solidFill>
                  </a:rPr>
                  <a:t>that quantifies the attention</a:t>
                </a:r>
                <a:endParaRPr lang="en-US" dirty="0"/>
              </a:p>
              <a:p>
                <a:pPr lvl="1">
                  <a:buFont typeface="Arial"/>
                  <a:buChar char="•"/>
                </a:pPr>
                <a:r>
                  <a:rPr lang="en-US" dirty="0">
                    <a:solidFill>
                      <a:srgbClr val="000000"/>
                    </a:solidFill>
                  </a:rPr>
                  <a:t>Some feature </a:t>
                </a:r>
                <a14:m>
                  <m:oMath xmlns:m="http://schemas.openxmlformats.org/officeDocument/2006/math">
                    <m:r>
                      <a:rPr lang="en-US" i="1" dirty="0" smtClean="0">
                        <a:solidFill>
                          <a:srgbClr val="000000"/>
                        </a:solidFill>
                        <a:latin typeface="Cambria Math" panose="02040503050406030204" pitchFamily="18" charset="0"/>
                      </a:rPr>
                      <m:t>𝑃</m:t>
                    </m:r>
                    <m:r>
                      <a:rPr lang="en-US" i="1" dirty="0" smtClean="0">
                        <a:solidFill>
                          <a:srgbClr val="000000"/>
                        </a:solidFill>
                        <a:latin typeface="Cambria Math" panose="02040503050406030204" pitchFamily="18" charset="0"/>
                      </a:rPr>
                      <m:t> </m:t>
                    </m:r>
                  </m:oMath>
                </a14:m>
                <a:r>
                  <a:rPr lang="en-US" dirty="0">
                    <a:solidFill>
                      <a:srgbClr val="000000"/>
                    </a:solidFill>
                  </a:rPr>
                  <a:t>that quantifies the publicity</a:t>
                </a:r>
                <a:endParaRPr lang="en-US" dirty="0"/>
              </a:p>
              <a:p>
                <a:pPr>
                  <a:buFont typeface="Arial"/>
                  <a:buChar char="•"/>
                </a:pPr>
                <a:endParaRPr lang="en-US" dirty="0"/>
              </a:p>
              <a:p>
                <a:pPr>
                  <a:buFont typeface="Arial"/>
                  <a:buChar char="•"/>
                </a:pPr>
                <a:endParaRPr lang="en-US" dirty="0">
                  <a:solidFill>
                    <a:srgbClr val="000000"/>
                  </a:solidFill>
                </a:endParaRPr>
              </a:p>
              <a:p>
                <a:pPr>
                  <a:buFont typeface="Arial"/>
                  <a:buChar char="•"/>
                </a:pPr>
                <a:r>
                  <a:rPr lang="en-US" dirty="0">
                    <a:solidFill>
                      <a:srgbClr val="000000"/>
                    </a:solidFill>
                  </a:rPr>
                  <a:t>Train a regression model</a:t>
                </a:r>
                <a:endParaRPr lang="en-US" dirty="0"/>
              </a:p>
              <a:p>
                <a:pPr>
                  <a:buFont typeface="Arial"/>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33" t="-1145"/>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Generalizing the Idea</a:t>
            </a:r>
          </a:p>
        </p:txBody>
      </p: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956000" y="4495800"/>
            <a:ext cx="3232000" cy="349714"/>
          </a:xfrm>
          <a:prstGeom prst="rect">
            <a:avLst/>
          </a:prstGeom>
        </p:spPr>
      </p:pic>
    </p:spTree>
    <p:extLst>
      <p:ext uri="{BB962C8B-B14F-4D97-AF65-F5344CB8AC3E}">
        <p14:creationId xmlns:p14="http://schemas.microsoft.com/office/powerpoint/2010/main" val="3038167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Goal</a:t>
            </a:r>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endParaRPr lang="en-US" dirty="0"/>
          </a:p>
          <a:p>
            <a:pPr marL="0" indent="0" algn="ctr">
              <a:buNone/>
            </a:pPr>
            <a:r>
              <a:rPr lang="en-US" sz="5800" i="1" dirty="0"/>
              <a:t>To </a:t>
            </a:r>
            <a:r>
              <a:rPr lang="en-US" sz="5800" i="1" dirty="0">
                <a:solidFill>
                  <a:srgbClr val="FF0000"/>
                </a:solidFill>
              </a:rPr>
              <a:t>analyze</a:t>
            </a:r>
            <a:r>
              <a:rPr lang="en-US" sz="5800" i="1" dirty="0"/>
              <a:t>, </a:t>
            </a:r>
            <a:r>
              <a:rPr lang="en-US" sz="5800" i="1" dirty="0">
                <a:solidFill>
                  <a:srgbClr val="FF0000"/>
                </a:solidFill>
              </a:rPr>
              <a:t>model</a:t>
            </a:r>
            <a:r>
              <a:rPr lang="en-US" sz="5800" i="1" dirty="0"/>
              <a:t>, and </a:t>
            </a:r>
            <a:r>
              <a:rPr lang="en-US" sz="5800" i="1" dirty="0">
                <a:solidFill>
                  <a:srgbClr val="FF0000"/>
                </a:solidFill>
              </a:rPr>
              <a:t>predict </a:t>
            </a:r>
            <a:r>
              <a:rPr lang="en-US" sz="5800" i="1" dirty="0"/>
              <a:t>individual and collective behavior</a:t>
            </a:r>
            <a:endParaRPr lang="en-US" sz="5800" dirty="0">
              <a:solidFill>
                <a:srgbClr val="FF0000"/>
              </a:solidFill>
            </a:endParaRPr>
          </a:p>
        </p:txBody>
      </p:sp>
    </p:spTree>
    <p:extLst>
      <p:ext uri="{BB962C8B-B14F-4D97-AF65-F5344CB8AC3E}">
        <p14:creationId xmlns:p14="http://schemas.microsoft.com/office/powerpoint/2010/main" val="3440152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a:t>Individual Behavior</a:t>
            </a:r>
            <a:endParaRPr lang="en-US" dirty="0"/>
          </a:p>
        </p:txBody>
      </p:sp>
    </p:spTree>
    <p:extLst>
      <p:ext uri="{BB962C8B-B14F-4D97-AF65-F5344CB8AC3E}">
        <p14:creationId xmlns:p14="http://schemas.microsoft.com/office/powerpoint/2010/main" val="143542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of Individual Behavior</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614" y="990601"/>
            <a:ext cx="4101850" cy="4419599"/>
          </a:xfrm>
          <a:prstGeom prst="rect">
            <a:avLst/>
          </a:prstGeom>
        </p:spPr>
      </p:pic>
      <p:sp>
        <p:nvSpPr>
          <p:cNvPr id="9" name="Content Placeholder 5"/>
          <p:cNvSpPr>
            <a:spLocks noGrp="1"/>
          </p:cNvSpPr>
          <p:nvPr>
            <p:ph idx="4294967295"/>
          </p:nvPr>
        </p:nvSpPr>
        <p:spPr>
          <a:xfrm>
            <a:off x="4267200" y="990600"/>
            <a:ext cx="4953000" cy="5334000"/>
          </a:xfrm>
        </p:spPr>
        <p:txBody>
          <a:bodyPr>
            <a:normAutofit fontScale="92500" lnSpcReduction="20000"/>
          </a:bodyPr>
          <a:lstStyle/>
          <a:p>
            <a:r>
              <a:rPr lang="en-US" b="1" dirty="0">
                <a:solidFill>
                  <a:srgbClr val="FF0000"/>
                </a:solidFill>
                <a:latin typeface="Open Sans" panose="020B0604020202020204" charset="0"/>
              </a:rPr>
              <a:t>User-User</a:t>
            </a:r>
            <a:r>
              <a:rPr lang="fa-IR" b="1" dirty="0">
                <a:solidFill>
                  <a:srgbClr val="FF0000"/>
                </a:solidFill>
                <a:latin typeface="Open Sans" panose="020B0604020202020204" charset="0"/>
              </a:rPr>
              <a:t> </a:t>
            </a:r>
            <a:r>
              <a:rPr lang="en-US" b="1" dirty="0">
                <a:solidFill>
                  <a:srgbClr val="FF0000"/>
                </a:solidFill>
                <a:latin typeface="Open Sans" panose="020B0604020202020204" charset="0"/>
              </a:rPr>
              <a:t>      </a:t>
            </a:r>
          </a:p>
          <a:p>
            <a:pPr marL="0" indent="0">
              <a:buNone/>
            </a:pPr>
            <a:r>
              <a:rPr lang="en-US" b="1" dirty="0">
                <a:solidFill>
                  <a:srgbClr val="FF0000"/>
                </a:solidFill>
                <a:latin typeface="Open Sans" panose="020B0604020202020204" charset="0"/>
              </a:rPr>
              <a:t>   </a:t>
            </a:r>
            <a:r>
              <a:rPr lang="en-US" b="1" dirty="0">
                <a:latin typeface="Open Sans" panose="020B0604020202020204" charset="0"/>
              </a:rPr>
              <a:t>(link generation)</a:t>
            </a:r>
            <a:endParaRPr lang="en-US" dirty="0">
              <a:latin typeface="Open Sans" panose="020B0604020202020204" charset="0"/>
            </a:endParaRPr>
          </a:p>
          <a:p>
            <a:pPr lvl="1"/>
            <a:r>
              <a:rPr lang="en-US" b="0" dirty="0">
                <a:latin typeface="Open Sans" panose="020B0604020202020204" charset="0"/>
              </a:rPr>
              <a:t>befriending, sending a message, playing games, following, or inviting</a:t>
            </a:r>
          </a:p>
          <a:p>
            <a:r>
              <a:rPr lang="en-US" b="1" dirty="0">
                <a:solidFill>
                  <a:srgbClr val="FF0000"/>
                </a:solidFill>
                <a:latin typeface="Open Sans" panose="020B0604020202020204" charset="0"/>
              </a:rPr>
              <a:t>User-Community</a:t>
            </a:r>
            <a:endParaRPr lang="en-US" dirty="0">
              <a:solidFill>
                <a:srgbClr val="FF0000"/>
              </a:solidFill>
              <a:latin typeface="Open Sans" panose="020B0604020202020204" charset="0"/>
            </a:endParaRPr>
          </a:p>
          <a:p>
            <a:pPr lvl="1"/>
            <a:r>
              <a:rPr lang="en-US" dirty="0">
                <a:latin typeface="Open Sans" panose="020B0604020202020204" charset="0"/>
              </a:rPr>
              <a:t>joining or leaving a community, participating in community discussions</a:t>
            </a:r>
            <a:endParaRPr lang="en-US" b="0" dirty="0">
              <a:latin typeface="Open Sans" panose="020B0604020202020204" charset="0"/>
            </a:endParaRPr>
          </a:p>
          <a:p>
            <a:r>
              <a:rPr lang="en-US" b="1" dirty="0">
                <a:solidFill>
                  <a:srgbClr val="FF0000"/>
                </a:solidFill>
                <a:latin typeface="Open Sans" panose="020B0604020202020204" charset="0"/>
              </a:rPr>
              <a:t>User-Entity       </a:t>
            </a:r>
            <a:r>
              <a:rPr lang="en-US" b="1" dirty="0">
                <a:latin typeface="Open Sans" panose="020B0604020202020204" charset="0"/>
              </a:rPr>
              <a:t>(content generation)</a:t>
            </a:r>
            <a:endParaRPr lang="en-US" dirty="0">
              <a:latin typeface="Open Sans" panose="020B0604020202020204" charset="0"/>
            </a:endParaRPr>
          </a:p>
          <a:p>
            <a:pPr lvl="1"/>
            <a:r>
              <a:rPr lang="en-US" dirty="0">
                <a:latin typeface="Open Sans" panose="020B0604020202020204" charset="0"/>
              </a:rPr>
              <a:t>writing a post</a:t>
            </a:r>
          </a:p>
          <a:p>
            <a:pPr lvl="1"/>
            <a:r>
              <a:rPr lang="en-US" dirty="0">
                <a:latin typeface="Open Sans" panose="020B0604020202020204" charset="0"/>
              </a:rPr>
              <a:t>posting a photo</a:t>
            </a:r>
          </a:p>
          <a:p>
            <a:endParaRPr lang="en-US" b="0" dirty="0">
              <a:latin typeface="Open Sans" panose="020B0604020202020204" charset="0"/>
            </a:endParaRPr>
          </a:p>
          <a:p>
            <a:endParaRPr lang="en-US" dirty="0">
              <a:latin typeface="Open Sans" panose="020B0604020202020204" charset="0"/>
            </a:endParaRPr>
          </a:p>
        </p:txBody>
      </p:sp>
    </p:spTree>
    <p:extLst>
      <p:ext uri="{BB962C8B-B14F-4D97-AF65-F5344CB8AC3E}">
        <p14:creationId xmlns:p14="http://schemas.microsoft.com/office/powerpoint/2010/main" val="1540616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a:t>I. Individual Behavior Analysis</a:t>
            </a:r>
            <a:endParaRPr lang="en-US" dirty="0"/>
          </a:p>
        </p:txBody>
      </p:sp>
    </p:spTree>
    <p:extLst>
      <p:ext uri="{BB962C8B-B14F-4D97-AF65-F5344CB8AC3E}">
        <p14:creationId xmlns:p14="http://schemas.microsoft.com/office/powerpoint/2010/main" val="1683268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Example</a:t>
            </a:r>
            <a:r>
              <a:rPr lang="en-US" dirty="0"/>
              <a:t>: Community Membership in Social Media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86800" cy="5318760"/>
              </a:xfrm>
            </p:spPr>
            <p:txBody>
              <a:bodyPr>
                <a:normAutofit fontScale="47500" lnSpcReduction="20000"/>
              </a:bodyPr>
              <a:lstStyle/>
              <a:p>
                <a:r>
                  <a:rPr lang="en-US" sz="4000" dirty="0"/>
                  <a:t>Why do users join communities? </a:t>
                </a:r>
              </a:p>
              <a:p>
                <a:pPr lvl="1"/>
                <a:r>
                  <a:rPr lang="en-US" sz="3100" dirty="0"/>
                  <a:t>Communities can be implicit: </a:t>
                </a:r>
              </a:p>
              <a:p>
                <a:pPr lvl="2"/>
                <a:r>
                  <a:rPr lang="en-US" sz="2500" dirty="0"/>
                  <a:t>Individuals buying a product as a community, and </a:t>
                </a:r>
              </a:p>
              <a:p>
                <a:pPr lvl="2"/>
                <a:r>
                  <a:rPr lang="en-US" sz="2500" dirty="0"/>
                  <a:t>People buying the product for the first time as individuals joining the community.</a:t>
                </a:r>
              </a:p>
              <a:p>
                <a:pPr lvl="1"/>
                <a:r>
                  <a:rPr lang="en-US" sz="3100" b="1" dirty="0">
                    <a:solidFill>
                      <a:srgbClr val="FF0000"/>
                    </a:solidFill>
                  </a:rPr>
                  <a:t>What factors affect the community-joining behavior of individuals?</a:t>
                </a:r>
              </a:p>
              <a:p>
                <a:pPr lvl="1"/>
                <a:endParaRPr lang="en-US" dirty="0"/>
              </a:p>
              <a:p>
                <a:r>
                  <a:rPr lang="en-US" sz="4000" dirty="0"/>
                  <a:t>We can observe users who join communities</a:t>
                </a:r>
              </a:p>
              <a:p>
                <a:pPr lvl="1"/>
                <a:r>
                  <a:rPr lang="en-US" sz="3100" b="1" dirty="0">
                    <a:solidFill>
                      <a:srgbClr val="FF0000"/>
                    </a:solidFill>
                  </a:rPr>
                  <a:t>Determine factors that are common among them</a:t>
                </a:r>
              </a:p>
              <a:p>
                <a:endParaRPr lang="en-US" dirty="0"/>
              </a:p>
              <a:p>
                <a:r>
                  <a:rPr lang="en-US" sz="4000" dirty="0"/>
                  <a:t>To observe users, we require </a:t>
                </a:r>
              </a:p>
              <a:p>
                <a:pPr lvl="1"/>
                <a:r>
                  <a:rPr lang="en-US" sz="3100" dirty="0"/>
                  <a:t>A population of users, </a:t>
                </a:r>
              </a:p>
              <a:p>
                <a:pPr lvl="1"/>
                <a:r>
                  <a:rPr lang="en-US" sz="3100" dirty="0"/>
                  <a:t>A community </a:t>
                </a:r>
                <a14:m>
                  <m:oMath xmlns:m="http://schemas.openxmlformats.org/officeDocument/2006/math">
                    <m:r>
                      <a:rPr lang="en-US" sz="3100" i="1" dirty="0" smtClean="0">
                        <a:latin typeface="Cambria Math" panose="02040503050406030204" pitchFamily="18" charset="0"/>
                      </a:rPr>
                      <m:t>𝐶</m:t>
                    </m:r>
                  </m:oMath>
                </a14:m>
                <a:r>
                  <a:rPr lang="en-US" sz="3100" dirty="0"/>
                  <a:t>, and </a:t>
                </a:r>
              </a:p>
              <a:p>
                <a:pPr lvl="1"/>
                <a:r>
                  <a:rPr lang="en-US" sz="3100" dirty="0"/>
                  <a:t>Community membership info (users who are members of </a:t>
                </a:r>
                <a14:m>
                  <m:oMath xmlns:m="http://schemas.openxmlformats.org/officeDocument/2006/math">
                    <m:r>
                      <a:rPr lang="en-US" sz="3100" i="1" dirty="0" smtClean="0">
                        <a:latin typeface="Cambria Math" panose="02040503050406030204" pitchFamily="18" charset="0"/>
                      </a:rPr>
                      <m:t>𝐶</m:t>
                    </m:r>
                  </m:oMath>
                </a14:m>
                <a:r>
                  <a:rPr lang="en-US" sz="3100" dirty="0"/>
                  <a:t>)</a:t>
                </a:r>
              </a:p>
              <a:p>
                <a:pPr lvl="1"/>
                <a:endParaRPr lang="en-US" dirty="0"/>
              </a:p>
              <a:p>
                <a:r>
                  <a:rPr lang="en-US" sz="4000" dirty="0"/>
                  <a:t>To distinguish between users who have already joined the community and those who are now joining it, </a:t>
                </a:r>
              </a:p>
              <a:p>
                <a:pPr lvl="1"/>
                <a:r>
                  <a:rPr lang="en-US" sz="3100" dirty="0"/>
                  <a:t>We need community memberships at two times </a:t>
                </a:r>
                <a14:m>
                  <m:oMath xmlns:m="http://schemas.openxmlformats.org/officeDocument/2006/math">
                    <m:sSub>
                      <m:sSubPr>
                        <m:ctrlPr>
                          <a:rPr lang="en-US" sz="3100" i="1" smtClean="0">
                            <a:latin typeface="Cambria Math" panose="02040503050406030204" pitchFamily="18" charset="0"/>
                          </a:rPr>
                        </m:ctrlPr>
                      </m:sSubPr>
                      <m:e>
                        <m:r>
                          <a:rPr lang="en-US" sz="3100" b="0" i="1" smtClean="0">
                            <a:latin typeface="Cambria Math" panose="02040503050406030204" pitchFamily="18" charset="0"/>
                          </a:rPr>
                          <m:t>𝑡</m:t>
                        </m:r>
                      </m:e>
                      <m:sub>
                        <m:r>
                          <a:rPr lang="en-US" sz="3100" b="0" i="1" smtClean="0">
                            <a:latin typeface="Cambria Math" panose="02040503050406030204" pitchFamily="18" charset="0"/>
                          </a:rPr>
                          <m:t>1</m:t>
                        </m:r>
                      </m:sub>
                    </m:sSub>
                  </m:oMath>
                </a14:m>
                <a:r>
                  <a:rPr lang="en-US" sz="3100" dirty="0"/>
                  <a:t>  and </a:t>
                </a:r>
                <a14:m>
                  <m:oMath xmlns:m="http://schemas.openxmlformats.org/officeDocument/2006/math">
                    <m:sSub>
                      <m:sSubPr>
                        <m:ctrlPr>
                          <a:rPr lang="en-US" sz="3100" i="1">
                            <a:latin typeface="Cambria Math" panose="02040503050406030204" pitchFamily="18" charset="0"/>
                          </a:rPr>
                        </m:ctrlPr>
                      </m:sSubPr>
                      <m:e>
                        <m:r>
                          <a:rPr lang="en-US" sz="3100" i="1">
                            <a:latin typeface="Cambria Math" panose="02040503050406030204" pitchFamily="18" charset="0"/>
                          </a:rPr>
                          <m:t>𝑡</m:t>
                        </m:r>
                      </m:e>
                      <m:sub>
                        <m:r>
                          <a:rPr lang="en-US" sz="3100" b="0" i="1" smtClean="0">
                            <a:latin typeface="Cambria Math" panose="02040503050406030204" pitchFamily="18" charset="0"/>
                          </a:rPr>
                          <m:t>2</m:t>
                        </m:r>
                      </m:sub>
                    </m:sSub>
                  </m:oMath>
                </a14:m>
                <a:r>
                  <a:rPr lang="en-US" sz="3100" dirty="0"/>
                  <a:t>, with </a:t>
                </a:r>
                <a14:m>
                  <m:oMath xmlns:m="http://schemas.openxmlformats.org/officeDocument/2006/math">
                    <m:sSub>
                      <m:sSubPr>
                        <m:ctrlPr>
                          <a:rPr lang="en-US" sz="3100" i="1">
                            <a:latin typeface="Cambria Math" panose="02040503050406030204" pitchFamily="18" charset="0"/>
                          </a:rPr>
                        </m:ctrlPr>
                      </m:sSubPr>
                      <m:e>
                        <m:r>
                          <a:rPr lang="en-US" sz="3100" i="1">
                            <a:latin typeface="Cambria Math" panose="02040503050406030204" pitchFamily="18" charset="0"/>
                          </a:rPr>
                          <m:t>𝑡</m:t>
                        </m:r>
                      </m:e>
                      <m:sub>
                        <m:r>
                          <a:rPr lang="en-US" sz="3100" i="1">
                            <a:latin typeface="Cambria Math" panose="02040503050406030204" pitchFamily="18" charset="0"/>
                          </a:rPr>
                          <m:t>2</m:t>
                        </m:r>
                      </m:sub>
                    </m:sSub>
                    <m:r>
                      <a:rPr lang="en-US" sz="3100" b="0" i="1" smtClean="0">
                        <a:latin typeface="Cambria Math" panose="02040503050406030204" pitchFamily="18" charset="0"/>
                      </a:rPr>
                      <m:t>&gt;</m:t>
                    </m:r>
                    <m:sSub>
                      <m:sSubPr>
                        <m:ctrlPr>
                          <a:rPr lang="en-US" sz="3100" i="1">
                            <a:latin typeface="Cambria Math" panose="02040503050406030204" pitchFamily="18" charset="0"/>
                          </a:rPr>
                        </m:ctrlPr>
                      </m:sSubPr>
                      <m:e>
                        <m:r>
                          <a:rPr lang="en-US" sz="3100" i="1">
                            <a:latin typeface="Cambria Math" panose="02040503050406030204" pitchFamily="18" charset="0"/>
                          </a:rPr>
                          <m:t>𝑡</m:t>
                        </m:r>
                      </m:e>
                      <m:sub>
                        <m:r>
                          <a:rPr lang="en-US" sz="3100" b="0" i="1" smtClean="0">
                            <a:latin typeface="Cambria Math" panose="02040503050406030204" pitchFamily="18" charset="0"/>
                          </a:rPr>
                          <m:t>1</m:t>
                        </m:r>
                      </m:sub>
                    </m:sSub>
                  </m:oMath>
                </a14:m>
                <a:endParaRPr lang="en-US" sz="3100" dirty="0"/>
              </a:p>
              <a:p>
                <a:pPr lvl="1"/>
                <a:r>
                  <a:rPr lang="en-US" sz="3100" dirty="0"/>
                  <a:t>At </a:t>
                </a:r>
                <a14:m>
                  <m:oMath xmlns:m="http://schemas.openxmlformats.org/officeDocument/2006/math">
                    <m:sSub>
                      <m:sSubPr>
                        <m:ctrlPr>
                          <a:rPr lang="en-US" sz="3100" i="1">
                            <a:latin typeface="Cambria Math" panose="02040503050406030204" pitchFamily="18" charset="0"/>
                          </a:rPr>
                        </m:ctrlPr>
                      </m:sSubPr>
                      <m:e>
                        <m:r>
                          <a:rPr lang="en-US" sz="3100" i="1">
                            <a:latin typeface="Cambria Math" panose="02040503050406030204" pitchFamily="18" charset="0"/>
                          </a:rPr>
                          <m:t>𝑡</m:t>
                        </m:r>
                      </m:e>
                      <m:sub>
                        <m:r>
                          <a:rPr lang="en-US" sz="3100" i="1">
                            <a:latin typeface="Cambria Math" panose="02040503050406030204" pitchFamily="18" charset="0"/>
                          </a:rPr>
                          <m:t>2</m:t>
                        </m:r>
                      </m:sub>
                    </m:sSub>
                  </m:oMath>
                </a14:m>
                <a:r>
                  <a:rPr lang="en-US" sz="3100" dirty="0"/>
                  <a:t>, we find users who are members of the community, but were not members at </a:t>
                </a:r>
                <a14:m>
                  <m:oMath xmlns:m="http://schemas.openxmlformats.org/officeDocument/2006/math">
                    <m:sSub>
                      <m:sSubPr>
                        <m:ctrlPr>
                          <a:rPr lang="en-US" sz="3100" i="1">
                            <a:latin typeface="Cambria Math" panose="02040503050406030204" pitchFamily="18" charset="0"/>
                          </a:rPr>
                        </m:ctrlPr>
                      </m:sSubPr>
                      <m:e>
                        <m:r>
                          <a:rPr lang="en-US" sz="3100" i="1">
                            <a:latin typeface="Cambria Math" panose="02040503050406030204" pitchFamily="18" charset="0"/>
                          </a:rPr>
                          <m:t>𝑡</m:t>
                        </m:r>
                      </m:e>
                      <m:sub>
                        <m:r>
                          <a:rPr lang="en-US" sz="3100" b="0" i="1" smtClean="0">
                            <a:latin typeface="Cambria Math" panose="02040503050406030204" pitchFamily="18" charset="0"/>
                          </a:rPr>
                          <m:t>1</m:t>
                        </m:r>
                      </m:sub>
                    </m:sSub>
                  </m:oMath>
                </a14:m>
                <a:r>
                  <a:rPr lang="en-US" sz="3100" dirty="0"/>
                  <a:t> </a:t>
                </a:r>
              </a:p>
              <a:p>
                <a:pPr lvl="2"/>
                <a:r>
                  <a:rPr lang="en-US" sz="2700" dirty="0"/>
                  <a:t>These new users form the subpopulation that is analyzed for community-joining behavior.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86800" cy="5318760"/>
              </a:xfrm>
              <a:blipFill rotWithShape="0">
                <a:blip r:embed="rId3"/>
                <a:stretch>
                  <a:fillRect l="-491" t="-1604"/>
                </a:stretch>
              </a:blipFill>
            </p:spPr>
            <p:txBody>
              <a:bodyPr/>
              <a:lstStyle/>
              <a:p>
                <a:r>
                  <a:rPr lang="en-US">
                    <a:noFill/>
                  </a:rPr>
                  <a:t> </a:t>
                </a:r>
              </a:p>
            </p:txBody>
          </p:sp>
        </mc:Fallback>
      </mc:AlternateContent>
    </p:spTree>
    <p:extLst>
      <p:ext uri="{BB962C8B-B14F-4D97-AF65-F5344CB8AC3E}">
        <p14:creationId xmlns:p14="http://schemas.microsoft.com/office/powerpoint/2010/main" val="15385567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ROGRESS-DOTS-CONFIG__" val="version3 650 5 516 1 20 19.4 255:0:0 186:0:226 0:128:128 186:223:226 arial"/>
</p:tagLst>
</file>

<file path=ppt/tags/tag10.xml><?xml version="1.0" encoding="utf-8"?>
<p:tagLst xmlns:a="http://schemas.openxmlformats.org/drawingml/2006/main" xmlns:r="http://schemas.openxmlformats.org/officeDocument/2006/relationships" xmlns:p="http://schemas.openxmlformats.org/presentationml/2006/main">
  <p:tag name="ORIGINALHEIGHT" val="164.2294"/>
  <p:tag name="ORIGINALWIDTH" val="1509.561"/>
  <p:tag name="OUTPUTDPI" val="1200"/>
  <p:tag name="LATEXADDIN" val="\documentclass{article}&#10;\usepackage{amsmath}&#10;\pagestyle{empty}&#10;\begin{document}&#10;&#10;$\sigma(x,y)=\sum_{l=1}^{\infty} \beta^l |{paths}^{&lt;l&gt;}_{x,y}|$&#10;&#10;&#10;\end{document}"/>
  <p:tag name="IGUANATEXSIZE" val="30"/>
  <p:tag name="IGUANATEXCURSOR" val="144"/>
  <p:tag name="TRANSPARENCY" val="True"/>
  <p:tag name="FILENAME" val=""/>
  <p:tag name="INPUTTYPE" val="0"/>
  <p:tag name="LATEXENGINEID" val="0"/>
  <p:tag name="TEMPFOLDER" val="C:\Users\rzafa\temp\"/>
</p:tagLst>
</file>

<file path=ppt/tags/tag11.xml><?xml version="1.0" encoding="utf-8"?>
<p:tagLst xmlns:a="http://schemas.openxmlformats.org/drawingml/2006/main" xmlns:r="http://schemas.openxmlformats.org/officeDocument/2006/relationships" xmlns:p="http://schemas.openxmlformats.org/presentationml/2006/main">
  <p:tag name="ORIGINALHEIGHT" val="133.4833"/>
  <p:tag name="ORIGINALWIDTH" val="819.6476"/>
  <p:tag name="OUTPUTDPI" val="1200"/>
  <p:tag name="LATEXADDIN" val="\documentclass{article}&#10;\usepackage{amsmath}&#10;\pagestyle{empty}&#10;\begin{document}&#10;&#10;$(I-\beta A)^{-1}-I$&#10;&#10;&#10;\end{document}"/>
  <p:tag name="IGUANATEXSIZE" val="30"/>
  <p:tag name="IGUANATEXCURSOR" val="101"/>
  <p:tag name="TRANSPARENCY" val="True"/>
  <p:tag name="FILENAME" val=""/>
  <p:tag name="INPUTTYPE" val="0"/>
  <p:tag name="LATEXENGINEID" val="0"/>
  <p:tag name="TEMPFOLDER" val="C:\Users\rzafa\temp\"/>
</p:tagLst>
</file>

<file path=ppt/tags/tag12.xml><?xml version="1.0" encoding="utf-8"?>
<p:tagLst xmlns:a="http://schemas.openxmlformats.org/drawingml/2006/main" xmlns:r="http://schemas.openxmlformats.org/officeDocument/2006/relationships" xmlns:p="http://schemas.openxmlformats.org/presentationml/2006/main">
  <p:tag name="ORIGINALHEIGHT" val="129.7338"/>
  <p:tag name="ORIGINALWIDTH" val="860.8923"/>
  <p:tag name="OUTPUTDPI" val="1200"/>
  <p:tag name="LATEXADDIN" val="\documentclass{article}&#10;\usepackage{amsmath}&#10;\pagestyle{empty}&#10;\begin{document}&#10;&#10;$\sigma(x,y)=-H_{x,y}$&#10;&#10;&#10;\end{document}"/>
  <p:tag name="IGUANATEXSIZE" val="30"/>
  <p:tag name="IGUANATEXCURSOR" val="103"/>
  <p:tag name="TRANSPARENCY" val="True"/>
  <p:tag name="FILENAME" val=""/>
  <p:tag name="INPUTTYPE" val="0"/>
  <p:tag name="LATEXENGINEID" val="0"/>
  <p:tag name="TEMPFOLDER" val="C:\Users\rzafa\temp\"/>
</p:tagLst>
</file>

<file path=ppt/tags/tag13.xml><?xml version="1.0" encoding="utf-8"?>
<p:tagLst xmlns:a="http://schemas.openxmlformats.org/drawingml/2006/main" xmlns:r="http://schemas.openxmlformats.org/officeDocument/2006/relationships" xmlns:p="http://schemas.openxmlformats.org/presentationml/2006/main">
  <p:tag name="ORIGINALHEIGHT" val="129.7338"/>
  <p:tag name="ORIGINALWIDTH" val="992.8759"/>
  <p:tag name="OUTPUTDPI" val="1200"/>
  <p:tag name="LATEXADDIN" val="\documentclass{article}&#10;\usepackage{amsmath}&#10;\pagestyle{empty}&#10;\begin{document}&#10;&#10;$\sigma(x,y)=-H_{x,y}\pi_y$&#10;&#10;&#10;\end{document}"/>
  <p:tag name="IGUANATEXSIZE" val="30"/>
  <p:tag name="IGUANATEXCURSOR" val="107"/>
  <p:tag name="TRANSPARENCY" val="True"/>
  <p:tag name="FILENAME" val=""/>
  <p:tag name="INPUTTYPE" val="0"/>
  <p:tag name="LATEXENGINEID" val="0"/>
  <p:tag name="TEMPFOLDER" val="C:\Users\rzafa\temp\"/>
</p:tagLst>
</file>

<file path=ppt/tags/tag14.xml><?xml version="1.0" encoding="utf-8"?>
<p:tagLst xmlns:a="http://schemas.openxmlformats.org/drawingml/2006/main" xmlns:r="http://schemas.openxmlformats.org/officeDocument/2006/relationships" xmlns:p="http://schemas.openxmlformats.org/presentationml/2006/main">
  <p:tag name="ORIGINALHEIGHT" val="129.7338"/>
  <p:tag name="ORIGINALWIDTH" val="1358.08"/>
  <p:tag name="OUTPUTDPI" val="1200"/>
  <p:tag name="LATEXADDIN" val="\documentclass{article}&#10;\usepackage{amsmath}&#10;\pagestyle{empty}&#10;\begin{document}&#10;&#10;&#10;$\sigma(x,y)=-(H_{x,y}+H_{y,x})$&#10;&#10;\end{document}"/>
  <p:tag name="IGUANATEXSIZE" val="25"/>
  <p:tag name="IGUANATEXCURSOR" val="114"/>
  <p:tag name="TRANSPARENCY" val="True"/>
  <p:tag name="FILENAME" val=""/>
  <p:tag name="INPUTTYPE" val="0"/>
  <p:tag name="LATEXENGINEID" val="0"/>
  <p:tag name="TEMPFOLDER" val="C:\Users\rzafa\temp\"/>
</p:tagLst>
</file>

<file path=ppt/tags/tag15.xml><?xml version="1.0" encoding="utf-8"?>
<p:tagLst xmlns:a="http://schemas.openxmlformats.org/drawingml/2006/main" xmlns:r="http://schemas.openxmlformats.org/officeDocument/2006/relationships" xmlns:p="http://schemas.openxmlformats.org/presentationml/2006/main">
  <p:tag name="ORIGINALHEIGHT" val="129.7338"/>
  <p:tag name="ORIGINALWIDTH" val="1622.797"/>
  <p:tag name="OUTPUTDPI" val="1200"/>
  <p:tag name="LATEXADDIN" val="\documentclass{article}&#10;\usepackage{amsmath}&#10;\pagestyle{empty}&#10;\begin{document}&#10;&#10;&#10;$\sigma(x,y)=-(H_{x,y}\pi_y+H_{y,x}\pi_x)$&#10;&#10;\end{document}"/>
  <p:tag name="IGUANATEXSIZE" val="25"/>
  <p:tag name="IGUANATEXCURSOR" val="122"/>
  <p:tag name="TRANSPARENCY" val="True"/>
  <p:tag name="FILENAME" val=""/>
  <p:tag name="INPUTTYPE" val="0"/>
  <p:tag name="LATEXENGINEID" val="0"/>
  <p:tag name="TEMPFOLDER" val="C:\Users\rzafa\temp\"/>
</p:tagLst>
</file>

<file path=ppt/tags/tag16.xml><?xml version="1.0" encoding="utf-8"?>
<p:tagLst xmlns:a="http://schemas.openxmlformats.org/drawingml/2006/main" xmlns:r="http://schemas.openxmlformats.org/officeDocument/2006/relationships" xmlns:p="http://schemas.openxmlformats.org/presentationml/2006/main">
  <p:tag name="ORIGINALHEIGHT" val="219.7225"/>
  <p:tag name="ORIGINALWIDTH" val="1964.754"/>
  <p:tag name="OUTPUTDPI" val="1200"/>
  <p:tag name="LATEXADDIN" val="\documentclass{article}&#10;\usepackage{amsmath}&#10;\pagestyle{empty}&#10;\begin{document}&#10;&#10;&#10;$\sigma(x,y)=\gamma \cdot \frac{\sum_{x' \in N(x)}\sum_{y' \in N(y)}\sigma(x',y')}{|N(x)||N(y)|}$&#10;&#10;\end{document}"/>
  <p:tag name="IGUANATEXSIZE" val="30"/>
  <p:tag name="IGUANATEXCURSOR" val="136"/>
  <p:tag name="TRANSPARENCY" val="True"/>
  <p:tag name="FILENAME" val=""/>
  <p:tag name="INPUTTYPE" val="0"/>
  <p:tag name="LATEXENGINEID" val="0"/>
  <p:tag name="TEMPFOLDER" val="C:\Users\rzafa\temp\"/>
</p:tagLst>
</file>

<file path=ppt/tags/tag17.xml><?xml version="1.0" encoding="utf-8"?>
<p:tagLst xmlns:a="http://schemas.openxmlformats.org/drawingml/2006/main" xmlns:r="http://schemas.openxmlformats.org/officeDocument/2006/relationships" xmlns:p="http://schemas.openxmlformats.org/presentationml/2006/main">
  <p:tag name="ORIGINALHEIGHT" val="195.7255"/>
  <p:tag name="ORIGINALWIDTH" val="1064.117"/>
  <p:tag name="OUTPUTDPI" val="1200"/>
  <p:tag name="LATEXADDIN" val="\documentclass{article}&#10;\usepackage{amsmath}&#10;\pagestyle{empty}&#10;\begin{document}&#10;&#10;&#10;$\chi^2=\sum_{i=1}^n \frac{(A_i-R_i)^2}{R_i}$&#10;&#10;\end{document}"/>
  <p:tag name="IGUANATEXSIZE" val="30"/>
  <p:tag name="IGUANATEXCURSOR" val="85"/>
  <p:tag name="TRANSPARENCY" val="True"/>
  <p:tag name="FILENAME" val=""/>
  <p:tag name="INPUTTYPE" val="0"/>
  <p:tag name="LATEXENGINEID" val="0"/>
  <p:tag name="TEMPFOLDER" val="C:\Users\rzafa\temp\"/>
</p:tagLst>
</file>

<file path=ppt/tags/tag18.xml><?xml version="1.0" encoding="utf-8"?>
<p:tagLst xmlns:a="http://schemas.openxmlformats.org/drawingml/2006/main" xmlns:r="http://schemas.openxmlformats.org/officeDocument/2006/relationships" xmlns:p="http://schemas.openxmlformats.org/presentationml/2006/main">
  <p:tag name="ORIGINALHEIGHT" val="114.7357"/>
  <p:tag name="ORIGINALWIDTH" val="1060.367"/>
  <p:tag name="OUTPUTDPI" val="1200"/>
  <p:tag name="LATEXADDIN" val="\documentclass{article}&#10;\usepackage{amsmath}&#10;\pagestyle{empty}&#10;\begin{document}&#10;&#10;&#10;$y=w_1 A+w_2 P+\epsilon$&#10;&#10;\end{document}"/>
  <p:tag name="IGUANATEXSIZE" val="30"/>
  <p:tag name="IGUANATEXCURSOR" val="89"/>
  <p:tag name="TRANSPARENCY" val="True"/>
  <p:tag name="FILENAME" val=""/>
  <p:tag name="INPUTTYPE" val="0"/>
  <p:tag name="LATEXENGINEID" val="0"/>
  <p:tag name="TEMPFOLDER" val="C:\Users\rzafa\temp\"/>
</p:tagLst>
</file>

<file path=ppt/tags/tag2.xml><?xml version="1.0" encoding="utf-8"?>
<p:tagLst xmlns:a="http://schemas.openxmlformats.org/drawingml/2006/main" xmlns:r="http://schemas.openxmlformats.org/officeDocument/2006/relationships" xmlns:p="http://schemas.openxmlformats.org/presentationml/2006/main">
  <p:tag name="ORIGINALHEIGHT" val="542.9321"/>
  <p:tag name="ORIGINALWIDTH" val="5313.086"/>
  <p:tag name="OUTPUTDPI" val="1200"/>
  <p:tag name="LATEXADDIN" val="\documentclass{article}&#10;\usepackage{amsmath}&#10;\pagestyle{empty}&#10;\begin{document}&#10;&#10;\noindent \textbf{Granger Causality.} Assume we are given two temporal variables $X=\{X_1,X_2,\dots,X_t,X_{t+1}, \dots\}$ and $Y=\{Y_1,Y_2,\dots,Y_t,Y_{t+1},\dots\}$. Variable $X$ ``\textit{Granger causes}'' variable $Y$ when historical values of $X$ can help better predict $Y$ than just using the historical values of $Y$.&#10;&#10;&#10;\end{document}"/>
  <p:tag name="IGUANATEXSIZE" val="16"/>
  <p:tag name="IGUANATEXCURSOR" val="91"/>
  <p:tag name="TRANSPARENCY" val="True"/>
  <p:tag name="FILENAME" val=""/>
  <p:tag name="INPUTTYPE" val="0"/>
  <p:tag name="LATEXENGINEID" val="0"/>
  <p:tag name="TEMPFOLDER" val="C:\Users\rzafa\temp\"/>
</p:tagLst>
</file>

<file path=ppt/tags/tag3.xml><?xml version="1.0" encoding="utf-8"?>
<p:tagLst xmlns:a="http://schemas.openxmlformats.org/drawingml/2006/main" xmlns:r="http://schemas.openxmlformats.org/officeDocument/2006/relationships" xmlns:p="http://schemas.openxmlformats.org/presentationml/2006/main">
  <p:tag name="ORIGINALHEIGHT" val="155.9805"/>
  <p:tag name="ORIGINALWIDTH" val="1188.601"/>
  <p:tag name="OUTPUTDPI" val="1200"/>
  <p:tag name="LATEXADDIN" val="\documentclass{article}&#10;\usepackage{amsmath}&#10;\pagestyle{empty}&#10;\begin{document}&#10;&#10;&#10;$Y_{t+1}=\sum_{i=1}^t a_iY_i+\epsilon_1$&#10;&#10;\end{document}"/>
  <p:tag name="IGUANATEXSIZE" val="30"/>
  <p:tag name="IGUANATEXCURSOR" val="122"/>
  <p:tag name="TRANSPARENCY" val="True"/>
  <p:tag name="FILENAME" val=""/>
  <p:tag name="INPUTTYPE" val="0"/>
  <p:tag name="LATEXENGINEID" val="0"/>
  <p:tag name="TEMPFOLDER" val="C:\Users\rzafa\temp\"/>
</p:tagLst>
</file>

<file path=ppt/tags/tag4.xml><?xml version="1.0" encoding="utf-8"?>
<p:tagLst xmlns:a="http://schemas.openxmlformats.org/drawingml/2006/main" xmlns:r="http://schemas.openxmlformats.org/officeDocument/2006/relationships" xmlns:p="http://schemas.openxmlformats.org/presentationml/2006/main">
  <p:tag name="ORIGINALHEIGHT" val="155.9805"/>
  <p:tag name="ORIGINALWIDTH" val="1903.262"/>
  <p:tag name="OUTPUTDPI" val="1200"/>
  <p:tag name="LATEXADDIN" val="\documentclass{article}&#10;\usepackage{amsmath}&#10;\pagestyle{empty}&#10;\begin{document}&#10;&#10;&#10;$Y_{t+1}=\sum_{i=1}^t a_iY_i+\sum_{i=1}^t b_iX_i+\epsilon_2$&#10;&#10;\end{document}"/>
  <p:tag name="IGUANATEXSIZE" val="30"/>
  <p:tag name="IGUANATEXCURSOR" val="141"/>
  <p:tag name="TRANSPARENCY" val="True"/>
  <p:tag name="FILENAME" val=""/>
  <p:tag name="INPUTTYPE" val="0"/>
  <p:tag name="LATEXENGINEID" val="0"/>
  <p:tag name="TEMPFOLDER" val="C:\Users\rzafa\temp\"/>
</p:tagLst>
</file>

<file path=ppt/tags/tag5.xml><?xml version="1.0" encoding="utf-8"?>
<p:tagLst xmlns:a="http://schemas.openxmlformats.org/drawingml/2006/main" xmlns:r="http://schemas.openxmlformats.org/officeDocument/2006/relationships" xmlns:p="http://schemas.openxmlformats.org/presentationml/2006/main">
  <p:tag name="ORIGINALHEIGHT" val="105"/>
  <p:tag name="ORIGINALWIDTH" val="1255.5"/>
  <p:tag name="LATEXADDIN" val="\documentclass{article}&#10;\usepackage{amsmath}&#10;\pagestyle{empty}&#10;\begin{document}&#10;&#10;$V_{train}\times V_{train}- E_{train}$&#10;&#10;&#10;\end{document}"/>
  <p:tag name="IGUANATEXSIZE" val="30"/>
  <p:tag name="IGUANATEXCURSOR" val="100"/>
</p:tagLst>
</file>

<file path=ppt/tags/tag6.xml><?xml version="1.0" encoding="utf-8"?>
<p:tagLst xmlns:a="http://schemas.openxmlformats.org/drawingml/2006/main" xmlns:r="http://schemas.openxmlformats.org/officeDocument/2006/relationships" xmlns:p="http://schemas.openxmlformats.org/presentationml/2006/main">
  <p:tag name="ORIGINALHEIGHT" val="124.4844"/>
  <p:tag name="ORIGINALWIDTH" val="1277.09"/>
  <p:tag name="OUTPUTDPI" val="1200"/>
  <p:tag name="LATEXADDIN" val="\documentclass{article}&#10;\usepackage{amsmath}&#10;\pagestyle{empty}&#10;\begin{document}&#10;&#10;$\sigma(x,y)=|N(x) \cap N(y)|$&#10;&#10;&#10;\end{document}"/>
  <p:tag name="IGUANATEXSIZE" val="30"/>
  <p:tag name="IGUANATEXCURSOR" val="111"/>
  <p:tag name="TRANSPARENCY" val="True"/>
  <p:tag name="FILENAME" val=""/>
  <p:tag name="INPUTTYPE" val="0"/>
  <p:tag name="LATEXENGINEID" val="0"/>
  <p:tag name="TEMPFOLDER" val="C:\Users\rzafa\temp\"/>
</p:tagLst>
</file>

<file path=ppt/tags/tag7.xml><?xml version="1.0" encoding="utf-8"?>
<p:tagLst xmlns:a="http://schemas.openxmlformats.org/drawingml/2006/main" xmlns:r="http://schemas.openxmlformats.org/officeDocument/2006/relationships" xmlns:p="http://schemas.openxmlformats.org/presentationml/2006/main">
  <p:tag name="ORIGINALHEIGHT" val="191.2261"/>
  <p:tag name="ORIGINALWIDTH" val="1109.111"/>
  <p:tag name="OUTPUTDPI" val="1200"/>
  <p:tag name="LATEXADDIN" val="\documentclass{article}&#10;\usepackage{amsmath}&#10;\pagestyle{empty}&#10;\begin{document}&#10;&#10;&#10;$\sigma(x,y)=\frac{|N(x)\cap N(y)|}{|N(x) \cup N(y)|}$&#10;&#10;\end{document}"/>
  <p:tag name="IGUANATEXSIZE" val="30"/>
  <p:tag name="IGUANATEXCURSOR" val="136"/>
  <p:tag name="TRANSPARENCY" val="True"/>
  <p:tag name="FILENAME" val=""/>
  <p:tag name="INPUTTYPE" val="0"/>
  <p:tag name="LATEXENGINEID" val="0"/>
  <p:tag name="TEMPFOLDER" val="C:\Users\rzafa\temp\"/>
</p:tagLst>
</file>

<file path=ppt/tags/tag8.xml><?xml version="1.0" encoding="utf-8"?>
<p:tagLst xmlns:a="http://schemas.openxmlformats.org/drawingml/2006/main" xmlns:r="http://schemas.openxmlformats.org/officeDocument/2006/relationships" xmlns:p="http://schemas.openxmlformats.org/presentationml/2006/main">
  <p:tag name="ORIGINALHEIGHT" val="171.7285"/>
  <p:tag name="ORIGINALWIDTH" val="1748.781"/>
  <p:tag name="OUTPUTDPI" val="1200"/>
  <p:tag name="LATEXADDIN" val="\documentclass{article}&#10;\usepackage{amsmath}&#10;\pagestyle{empty}&#10;\begin{document}&#10;&#10;&#10;$\sigma(x,y)=\sum_{z \in N(x)\cap N(y)}\frac{1}{\log |N(z)|}$&#10;&#10;\end{document}"/>
  <p:tag name="IGUANATEXSIZE" val="30"/>
  <p:tag name="IGUANATEXCURSOR" val="143"/>
  <p:tag name="TRANSPARENCY" val="True"/>
  <p:tag name="FILENAME" val=""/>
  <p:tag name="INPUTTYPE" val="0"/>
  <p:tag name="LATEXENGINEID" val="0"/>
  <p:tag name="TEMPFOLDER" val="C:\Users\rzafa\temp\"/>
</p:tagLst>
</file>

<file path=ppt/tags/tag9.xml><?xml version="1.0" encoding="utf-8"?>
<p:tagLst xmlns:a="http://schemas.openxmlformats.org/drawingml/2006/main" xmlns:r="http://schemas.openxmlformats.org/officeDocument/2006/relationships" xmlns:p="http://schemas.openxmlformats.org/presentationml/2006/main">
  <p:tag name="ORIGINALHEIGHT" val="124.4844"/>
  <p:tag name="ORIGINALWIDTH" val="1242.595"/>
  <p:tag name="OUTPUTDPI" val="1200"/>
  <p:tag name="LATEXADDIN" val="\documentclass{article}&#10;\usepackage{amsmath}&#10;\pagestyle{empty}&#10;\begin{document}&#10;&#10;&#10;$\sigma(x,y)=|N(x)|.|N(y)|$&#10;&#10;\end{document}"/>
  <p:tag name="IGUANATEXSIZE" val="30"/>
  <p:tag name="IGUANATEXCURSOR" val="108"/>
  <p:tag name="TRANSPARENCY" val="True"/>
  <p:tag name="FILENAME" val=""/>
  <p:tag name="INPUTTYPE" val="0"/>
  <p:tag name="LATEXENGINEID" val="0"/>
  <p:tag name="TEMPFOLDER" val="C:\Users\rzafa\temp\"/>
</p:tagLst>
</file>

<file path=ppt/theme/theme1.xml><?xml version="1.0" encoding="utf-8"?>
<a:theme xmlns:a="http://schemas.openxmlformats.org/drawingml/2006/main" name="SocialComputingCourse-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ln/>
      </a:spPr>
      <a:bodyPr/>
      <a:lstStyle>
        <a:defPPr algn="ctr">
          <a:spcBef>
            <a:spcPct val="0"/>
          </a:spcBef>
          <a:defRPr kumimoji="0" sz="6000" b="1" i="0" u="none" strike="noStrike" kern="1200" normalizeH="0" noProof="0" dirty="0" smtClean="0">
            <a:solidFill>
              <a:schemeClr val="bg1"/>
            </a:solidFill>
            <a:uLnTx/>
            <a:uFillTx/>
          </a:defRPr>
        </a:defPPr>
      </a:lstStyle>
      <a:style>
        <a:lnRef idx="1">
          <a:schemeClr val="accent6"/>
        </a:lnRef>
        <a:fillRef idx="3">
          <a:schemeClr val="accent6"/>
        </a:fillRef>
        <a:effectRef idx="2">
          <a:schemeClr val="accent6"/>
        </a:effectRef>
        <a:fontRef idx="minor">
          <a:schemeClr val="lt1"/>
        </a:fontRef>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SocialTemplate</Template>
  <TotalTime>7260</TotalTime>
  <Words>2661</Words>
  <Application>Microsoft Office PowerPoint</Application>
  <PresentationFormat>On-screen Show (4:3)</PresentationFormat>
  <Paragraphs>361</Paragraphs>
  <Slides>46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Cambria Math</vt:lpstr>
      <vt:lpstr>Times New Roman</vt:lpstr>
      <vt:lpstr>Open Sans</vt:lpstr>
      <vt:lpstr>Arial</vt:lpstr>
      <vt:lpstr>SocialComputingCourse-Template</vt:lpstr>
      <vt:lpstr>Behavior Analytics</vt:lpstr>
      <vt:lpstr>Dear instructors/users of these slides:   Please feel free to include these slides in your own material, or modify them as you see fit. If you decide to incorporate these slides into your presentations, please include the following note: </vt:lpstr>
      <vt:lpstr>Examples of Behavior Analytics</vt:lpstr>
      <vt:lpstr>Behavior Analysis</vt:lpstr>
      <vt:lpstr>Our Goal</vt:lpstr>
      <vt:lpstr>Individual Behavior</vt:lpstr>
      <vt:lpstr>Types of Individual Behavior</vt:lpstr>
      <vt:lpstr>I. Individual Behavior Analysis</vt:lpstr>
      <vt:lpstr>Example: Community Membership in Social Media</vt:lpstr>
      <vt:lpstr>Community Membership in Social Media</vt:lpstr>
      <vt:lpstr>Even More Features</vt:lpstr>
      <vt:lpstr>Feature Importance Analysis</vt:lpstr>
      <vt:lpstr>Decision Tree for Joining a Community</vt:lpstr>
      <vt:lpstr>Behavior Analysis Methodology</vt:lpstr>
      <vt:lpstr>Granger Causality</vt:lpstr>
      <vt:lpstr>II. Individual Behavior Modeling</vt:lpstr>
      <vt:lpstr>Individual Behavior Modeling</vt:lpstr>
      <vt:lpstr>III. Individual Behavior Prediction</vt:lpstr>
      <vt:lpstr>Individual Behavior Prediction</vt:lpstr>
      <vt:lpstr>Link Prediction - Setup</vt:lpstr>
      <vt:lpstr>Link Prediction - Algorithms</vt:lpstr>
      <vt:lpstr>Node Neighborhood-Based Methods</vt:lpstr>
      <vt:lpstr>Node Neighborhood-Based Methods</vt:lpstr>
      <vt:lpstr>Node Neighborhood-Based Methods</vt:lpstr>
      <vt:lpstr>Example</vt:lpstr>
      <vt:lpstr>Path-Based Methods</vt:lpstr>
      <vt:lpstr>Path-Based Measures</vt:lpstr>
      <vt:lpstr>Path-Based Measures</vt:lpstr>
      <vt:lpstr>Path-Based Measures</vt:lpstr>
      <vt:lpstr>Link Prediction - Evaluation</vt:lpstr>
      <vt:lpstr>Collective Behavior</vt:lpstr>
      <vt:lpstr>Collective Behavior</vt:lpstr>
      <vt:lpstr>I. Collective Behavior Analysis</vt:lpstr>
      <vt:lpstr>Collective Behavior Analysis</vt:lpstr>
      <vt:lpstr>Example – Analyzing User Migrations</vt:lpstr>
      <vt:lpstr>Collective Behavior Analysis - Example</vt:lpstr>
      <vt:lpstr>The Observable Behavior</vt:lpstr>
      <vt:lpstr>Features</vt:lpstr>
      <vt:lpstr>Feature-Behavior Association</vt:lpstr>
      <vt:lpstr>Evaluation Strategy</vt:lpstr>
      <vt:lpstr>II. Collective Behavior Modeling</vt:lpstr>
      <vt:lpstr>Collective Behavior Modeling</vt:lpstr>
      <vt:lpstr>III. Collective Behavior Prediction</vt:lpstr>
      <vt:lpstr>Collective Behavior Prediction</vt:lpstr>
      <vt:lpstr>Predicting Box Office Revenue for Movies</vt:lpstr>
      <vt:lpstr>Generalizing the Idea</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Mining: An Introduction</dc:title>
  <dc:subject>Behavior Analytics</dc:subject>
  <dc:creator>Reza Zafarani</dc:creator>
  <cp:keywords>Social Media Mining; SMM</cp:keywords>
  <dc:description>R. Zafarani, M. A. Abbasi, and H. Liu, Social Media Mining: An Introduction, Cambridge University Press, 2014. _x000d_
Free book and slides at http://socialmediamining.info/</dc:description>
  <cp:lastModifiedBy>Reza Zafarani</cp:lastModifiedBy>
  <cp:revision>15</cp:revision>
  <cp:lastPrinted>2012-08-17T16:28:21Z</cp:lastPrinted>
  <dcterms:created xsi:type="dcterms:W3CDTF">2013-08-25T00:17:48Z</dcterms:created>
  <dcterms:modified xsi:type="dcterms:W3CDTF">2017-04-23T04:20:33Z</dcterms:modified>
  <cp:category>Social Media Mining</cp:category>
  <cp:version>May 2017</cp:version>
</cp:coreProperties>
</file>